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9" r:id="rId3"/>
    <p:sldId id="290" r:id="rId4"/>
    <p:sldId id="291" r:id="rId5"/>
    <p:sldId id="268" r:id="rId6"/>
    <p:sldId id="265" r:id="rId7"/>
    <p:sldId id="266" r:id="rId8"/>
    <p:sldId id="267" r:id="rId9"/>
    <p:sldId id="270" r:id="rId10"/>
    <p:sldId id="271" r:id="rId11"/>
    <p:sldId id="272" r:id="rId12"/>
    <p:sldId id="279" r:id="rId13"/>
    <p:sldId id="280" r:id="rId14"/>
    <p:sldId id="281" r:id="rId15"/>
    <p:sldId id="273" r:id="rId16"/>
    <p:sldId id="274" r:id="rId17"/>
    <p:sldId id="275" r:id="rId18"/>
    <p:sldId id="276" r:id="rId19"/>
    <p:sldId id="277" r:id="rId20"/>
    <p:sldId id="278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arína Kováčová-OMPaVV" initials="KKO" lastIdx="1" clrIdx="0">
    <p:extLst>
      <p:ext uri="{19B8F6BF-5375-455C-9EA6-DF929625EA0E}">
        <p15:presenceInfo xmlns:p15="http://schemas.microsoft.com/office/powerpoint/2012/main" userId="S::katarina.kovacova2@nppc.sk::20aa78b6-7e1c-4ff2-87e4-a585c05037f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CB28"/>
    <a:srgbClr val="726D08"/>
    <a:srgbClr val="EAF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E20DA-0C14-4342-B0AF-4BD8F0A0EEE9}" type="datetimeFigureOut">
              <a:rPr lang="sk-SK" smtClean="0"/>
              <a:t>14. 11. 2023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6261F2-5D44-4FA9-ABBB-5B9FE3437DB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68876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podnadpisov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14. 11. 2023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18516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z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14. 11. 2023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20446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z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14. 11. 2023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43255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14. 11. 2023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42620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14. 11. 2023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55554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dá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14. 11. 2023</a:t>
            </a:fld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45264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6" name="Zástupný objekt pre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7" name="Zástupný objekt pre dá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14. 11. 2023</a:t>
            </a:fld>
            <a:endParaRPr lang="sk-SK"/>
          </a:p>
        </p:txBody>
      </p:sp>
      <p:sp>
        <p:nvSpPr>
          <p:cNvPr id="8" name="Zástupný objekt pre pät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objekt pre číslo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94900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dá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14. 11. 2023</a:t>
            </a:fld>
            <a:endParaRPr lang="sk-SK"/>
          </a:p>
        </p:txBody>
      </p:sp>
      <p:sp>
        <p:nvSpPr>
          <p:cNvPr id="4" name="Zástupný objekt pre pät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číslo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3982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dá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14. 11. 2023</a:t>
            </a:fld>
            <a:endParaRPr lang="sk-SK"/>
          </a:p>
        </p:txBody>
      </p:sp>
      <p:sp>
        <p:nvSpPr>
          <p:cNvPr id="3" name="Zástupný objekt pre pät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24258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5" name="Zástupný objekt pre dá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14. 11. 2023</a:t>
            </a:fld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91452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rázo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objekt pr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5" name="Zástupný objekt pre dá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14. 11. 2023</a:t>
            </a:fld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16584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E631D-F681-4BD4-B900-30BF145D6696}" type="datetimeFigureOut">
              <a:rPr lang="sk-SK" smtClean="0"/>
              <a:t>14. 11. 2023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73729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tiff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9.tif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9.tif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emf"/><Relationship Id="rId4" Type="http://schemas.openxmlformats.org/officeDocument/2006/relationships/image" Target="../media/image9.tiff"/><Relationship Id="rId9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tiff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envirozataze.enviroportal.sk/Mapa/" TargetMode="External"/><Relationship Id="rId2" Type="http://schemas.openxmlformats.org/officeDocument/2006/relationships/hyperlink" Target="http://envirozataze.enviroportal.sk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hyperlink" Target="http://ism.enviroportal.sk/cms_poda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openxmlformats.org/officeDocument/2006/relationships/image" Target="../media/image10.emf"/><Relationship Id="rId18" Type="http://schemas.openxmlformats.org/officeDocument/2006/relationships/image" Target="../media/image12.jpeg"/><Relationship Id="rId3" Type="http://schemas.openxmlformats.org/officeDocument/2006/relationships/image" Target="../media/image42.jpeg"/><Relationship Id="rId21" Type="http://schemas.openxmlformats.org/officeDocument/2006/relationships/image" Target="../media/image13.jpeg"/><Relationship Id="rId7" Type="http://schemas.openxmlformats.org/officeDocument/2006/relationships/image" Target="../media/image46.jpeg"/><Relationship Id="rId12" Type="http://schemas.openxmlformats.org/officeDocument/2006/relationships/image" Target="../media/image51.jpeg"/><Relationship Id="rId17" Type="http://schemas.openxmlformats.org/officeDocument/2006/relationships/image" Target="../media/image54.jpeg"/><Relationship Id="rId2" Type="http://schemas.openxmlformats.org/officeDocument/2006/relationships/image" Target="../media/image41.jpeg"/><Relationship Id="rId16" Type="http://schemas.openxmlformats.org/officeDocument/2006/relationships/image" Target="../media/image53.jpeg"/><Relationship Id="rId20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24" Type="http://schemas.openxmlformats.org/officeDocument/2006/relationships/image" Target="../media/image9.tiff"/><Relationship Id="rId5" Type="http://schemas.openxmlformats.org/officeDocument/2006/relationships/image" Target="../media/image44.jpeg"/><Relationship Id="rId15" Type="http://schemas.openxmlformats.org/officeDocument/2006/relationships/image" Target="../media/image52.jpeg"/><Relationship Id="rId23" Type="http://schemas.openxmlformats.org/officeDocument/2006/relationships/image" Target="../media/image8.png"/><Relationship Id="rId10" Type="http://schemas.openxmlformats.org/officeDocument/2006/relationships/image" Target="../media/image49.jpeg"/><Relationship Id="rId19" Type="http://schemas.openxmlformats.org/officeDocument/2006/relationships/image" Target="../media/image55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Relationship Id="rId14" Type="http://schemas.openxmlformats.org/officeDocument/2006/relationships/image" Target="../media/image11.jpeg"/><Relationship Id="rId22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9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tiff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98F0B54-AA79-6D0C-AC00-DF6B7BB53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681" y="2910238"/>
            <a:ext cx="10515600" cy="2463021"/>
          </a:xfrm>
        </p:spPr>
        <p:txBody>
          <a:bodyPr>
            <a:normAutofit/>
          </a:bodyPr>
          <a:lstStyle/>
          <a:p>
            <a:pPr algn="ctr"/>
            <a:r>
              <a:rPr lang="sk-SK" sz="2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b="1" i="0" u="none" strike="noStrike" baseline="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Monitoring pôd SR</a:t>
            </a:r>
            <a:r>
              <a:rPr lang="sk-SK" sz="2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br>
              <a:rPr lang="sk-SK" sz="2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sk-SK" sz="20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sk-SK" sz="27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Súčasný stav a vývoj monitorovaných vlastností pôd ako podklad k ich ochrane a ďalšiemu využívaniu</a:t>
            </a:r>
            <a:br>
              <a:rPr lang="sk-SK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br>
              <a:rPr lang="sk-SK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sk-SK" sz="27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Jozef KOBZA a kolektív</a:t>
            </a:r>
            <a:endParaRPr lang="sk-SK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ázok 4" descr="Obrázok, na ktorom je písmo, text, symbol, grafika&#10;&#10;Automaticky generovaný popis">
            <a:extLst>
              <a:ext uri="{FF2B5EF4-FFF2-40B4-BE49-F238E27FC236}">
                <a16:creationId xmlns:a16="http://schemas.microsoft.com/office/drawing/2014/main" id="{1BF5292F-892B-9D3F-9866-CCAD18A8F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092" y="329276"/>
            <a:ext cx="4123714" cy="1300018"/>
          </a:xfrm>
          <a:prstGeom prst="rect">
            <a:avLst/>
          </a:prstGeom>
        </p:spPr>
      </p:pic>
      <p:pic>
        <p:nvPicPr>
          <p:cNvPr id="10" name="Obrázok 9" descr="Obrázok, na ktorom je text, písmo, snímka obrazovky, grafika&#10;&#10;Automaticky generovaný popis">
            <a:extLst>
              <a:ext uri="{FF2B5EF4-FFF2-40B4-BE49-F238E27FC236}">
                <a16:creationId xmlns:a16="http://schemas.microsoft.com/office/drawing/2014/main" id="{D5DEA5EA-F8F6-77A1-FA1E-73205C9F2F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18376" cy="1901952"/>
          </a:xfrm>
          <a:prstGeom prst="rect">
            <a:avLst/>
          </a:prstGeom>
        </p:spPr>
      </p:pic>
      <p:pic>
        <p:nvPicPr>
          <p:cNvPr id="12" name="Obrázok 11" descr="Obrázok, na ktorom je exteriér, tráva, nebo, rastlina">
            <a:extLst>
              <a:ext uri="{FF2B5EF4-FFF2-40B4-BE49-F238E27FC236}">
                <a16:creationId xmlns:a16="http://schemas.microsoft.com/office/drawing/2014/main" id="{80F91628-930F-A6D0-4F66-4EDF404175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251" y="1731686"/>
            <a:ext cx="2782464" cy="2086848"/>
          </a:xfrm>
          <a:prstGeom prst="rect">
            <a:avLst/>
          </a:prstGeom>
        </p:spPr>
      </p:pic>
      <p:pic>
        <p:nvPicPr>
          <p:cNvPr id="14" name="Obrázok 13" descr="Obrázok, na ktorom je zem, geológia, vápenec, sucho&#10;&#10;Automaticky generovaný popis">
            <a:extLst>
              <a:ext uri="{FF2B5EF4-FFF2-40B4-BE49-F238E27FC236}">
                <a16:creationId xmlns:a16="http://schemas.microsoft.com/office/drawing/2014/main" id="{F1482DB0-45CE-6E2D-530A-C4AB678DC5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89" y="1731686"/>
            <a:ext cx="2780536" cy="2086847"/>
          </a:xfrm>
          <a:prstGeom prst="rect">
            <a:avLst/>
          </a:prstGeom>
        </p:spPr>
      </p:pic>
      <p:pic>
        <p:nvPicPr>
          <p:cNvPr id="16" name="Obrázok 15" descr="Obrázok, na ktorom je exteriér, tráva, nebo, rastlina">
            <a:extLst>
              <a:ext uri="{FF2B5EF4-FFF2-40B4-BE49-F238E27FC236}">
                <a16:creationId xmlns:a16="http://schemas.microsoft.com/office/drawing/2014/main" id="{588F0023-D064-F634-82C7-13F04549533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3" t="11037" r="24846" b="24301"/>
          <a:stretch/>
        </p:blipFill>
        <p:spPr>
          <a:xfrm>
            <a:off x="238889" y="4666880"/>
            <a:ext cx="2780535" cy="2082573"/>
          </a:xfrm>
          <a:prstGeom prst="rect">
            <a:avLst/>
          </a:prstGeom>
        </p:spPr>
      </p:pic>
      <p:pic>
        <p:nvPicPr>
          <p:cNvPr id="18" name="Obrázok 17" descr="Obrázok, na ktorom je exteriér, tráva, nebo, príroda">
            <a:extLst>
              <a:ext uri="{FF2B5EF4-FFF2-40B4-BE49-F238E27FC236}">
                <a16:creationId xmlns:a16="http://schemas.microsoft.com/office/drawing/2014/main" id="{B680B168-E40E-25F7-F339-6E5E6E553E7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82" r="17561"/>
          <a:stretch/>
        </p:blipFill>
        <p:spPr>
          <a:xfrm>
            <a:off x="9239251" y="4662606"/>
            <a:ext cx="2780536" cy="208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163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obsah 5">
            <a:extLst>
              <a:ext uri="{FF2B5EF4-FFF2-40B4-BE49-F238E27FC236}">
                <a16:creationId xmlns:a16="http://schemas.microsoft.com/office/drawing/2014/main" id="{397B1EDA-07EA-0A7C-B8FA-815A45EEF935}"/>
              </a:ext>
            </a:extLst>
          </p:cNvPr>
          <p:cNvSpPr txBox="1">
            <a:spLocks/>
          </p:cNvSpPr>
          <p:nvPr/>
        </p:nvSpPr>
        <p:spPr>
          <a:xfrm>
            <a:off x="84141" y="506576"/>
            <a:ext cx="3778367" cy="3723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k-SK" sz="2400" b="1" dirty="0" err="1">
                <a:solidFill>
                  <a:schemeClr val="accent6">
                    <a:lumMod val="50000"/>
                  </a:schemeClr>
                </a:solidFill>
              </a:rPr>
              <a:t>Salinizácia</a:t>
            </a:r>
            <a:r>
              <a:rPr lang="sk-SK" sz="2400" b="1" dirty="0">
                <a:solidFill>
                  <a:schemeClr val="accent6">
                    <a:lumMod val="50000"/>
                  </a:schemeClr>
                </a:solidFill>
              </a:rPr>
              <a:t> a </a:t>
            </a:r>
            <a:r>
              <a:rPr lang="sk-SK" sz="2400" b="1" dirty="0" err="1">
                <a:solidFill>
                  <a:schemeClr val="accent6">
                    <a:lumMod val="50000"/>
                  </a:schemeClr>
                </a:solidFill>
              </a:rPr>
              <a:t>sodifikácia</a:t>
            </a:r>
            <a:r>
              <a:rPr lang="sk-SK" sz="2400" b="1" dirty="0">
                <a:solidFill>
                  <a:schemeClr val="accent6">
                    <a:lumMod val="50000"/>
                  </a:schemeClr>
                </a:solidFill>
              </a:rPr>
              <a:t> pôd</a:t>
            </a: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DE097944-AB86-69ED-D054-4BA0E72EEA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797" y="2815038"/>
            <a:ext cx="358278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sk-SK" b="1" dirty="0">
                <a:solidFill>
                  <a:schemeClr val="accent6">
                    <a:lumMod val="50000"/>
                  </a:schemeClr>
                </a:solidFill>
              </a:rPr>
              <a:t>Súčasný stav a vývoj</a:t>
            </a:r>
            <a:endParaRPr lang="sk-SK" b="1" noProof="1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algn="just" eaLnBrk="0" hangingPunct="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výmera takto ohrozených pôd v SR je do 3000 ha</a:t>
            </a:r>
          </a:p>
          <a:p>
            <a:pPr marL="285750" indent="-285750" algn="just" eaLnBrk="0" hangingPunct="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tento vývoj je zreteľnejší v pôdach so slabým až stredným vývojom soľných pôd</a:t>
            </a:r>
            <a:endParaRPr lang="sk-SK" sz="1600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D9D2B02F-F680-E0A6-CA02-2C357F0971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189" y="4555577"/>
            <a:ext cx="3728755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sk-SK" b="1" dirty="0">
                <a:solidFill>
                  <a:schemeClr val="accent6">
                    <a:lumMod val="50000"/>
                  </a:schemeClr>
                </a:solidFill>
              </a:rPr>
              <a:t>Spôsob ochrany a využívania</a:t>
            </a:r>
            <a:endParaRPr lang="sk-SK" b="1" noProof="1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eaLnBrk="0" hangingPunct="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špeciálny spôsob ochrany formou projekčnej prípravy si vyžadujú pôdy najmä pod vplyvom výrazného sekundárneho zasolenia napr. v okolí vápeniek, magnezitiek a skládok alkalických odpadov</a:t>
            </a:r>
            <a:endParaRPr lang="sk-SK" sz="1600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BlokTextu 12">
            <a:extLst>
              <a:ext uri="{FF2B5EF4-FFF2-40B4-BE49-F238E27FC236}">
                <a16:creationId xmlns:a16="http://schemas.microsoft.com/office/drawing/2014/main" id="{2A7CE00E-B69C-3130-DB69-C8F172F182B2}"/>
              </a:ext>
            </a:extLst>
          </p:cNvPr>
          <p:cNvSpPr txBox="1"/>
          <p:nvPr/>
        </p:nvSpPr>
        <p:spPr>
          <a:xfrm>
            <a:off x="108222" y="990662"/>
            <a:ext cx="408625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Salinizácia</a:t>
            </a:r>
            <a:r>
              <a:rPr lang="sk-SK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(zasoľovanie)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je proces akumulácie neutrálnych sodných solí v pôde, predovšetkým chloridu sodného (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NaCl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a síranu sodného (Na</a:t>
            </a:r>
            <a:r>
              <a:rPr lang="sk-SK" sz="1200" baseline="-25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</a:t>
            </a:r>
            <a:r>
              <a:rPr lang="sk-SK" sz="1200" baseline="-25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). </a:t>
            </a:r>
          </a:p>
          <a:p>
            <a:r>
              <a:rPr lang="sk-SK" sz="12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Sodifikácia</a:t>
            </a:r>
            <a:r>
              <a:rPr lang="sk-SK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lang="sk-SK" sz="12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slancovanie</a:t>
            </a:r>
            <a:r>
              <a:rPr lang="sk-SK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je proces viazania výmenného sodíka na sorpčný komplex pôd. Tento proces je podmieňovaný prítomnosťou alkalických solí v pôde, predovšetkým uhličitanu sodného (Na</a:t>
            </a:r>
            <a:r>
              <a:rPr lang="sk-SK" sz="1200" baseline="-25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</a:t>
            </a:r>
            <a:r>
              <a:rPr lang="sk-SK" sz="1200" baseline="-25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), 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hydrogénuhličitanu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sodného (NaHCO</a:t>
            </a:r>
            <a:r>
              <a:rPr lang="sk-SK" sz="1200" baseline="-25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a kremičitanu sodného (Na</a:t>
            </a:r>
            <a:r>
              <a:rPr lang="sk-SK" sz="1200" baseline="-25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SiO</a:t>
            </a:r>
            <a:r>
              <a:rPr lang="sk-SK" sz="1200" baseline="-25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). </a:t>
            </a:r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BlokTextu 16">
            <a:extLst>
              <a:ext uri="{FF2B5EF4-FFF2-40B4-BE49-F238E27FC236}">
                <a16:creationId xmlns:a16="http://schemas.microsoft.com/office/drawing/2014/main" id="{0717AD68-61C8-0B92-6C39-A273D1727376}"/>
              </a:ext>
            </a:extLst>
          </p:cNvPr>
          <p:cNvSpPr txBox="1"/>
          <p:nvPr/>
        </p:nvSpPr>
        <p:spPr>
          <a:xfrm>
            <a:off x="4155779" y="30341"/>
            <a:ext cx="39693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Maximálne (</a:t>
            </a:r>
            <a:r>
              <a:rPr lang="sk-SK" sz="8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x</a:t>
            </a:r>
            <a:r>
              <a:rPr lang="sk-SK" sz="800" b="1" baseline="-25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</a:t>
            </a:r>
            <a:r>
              <a:rPr lang="sk-SK" sz="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), minimálne (</a:t>
            </a:r>
            <a:r>
              <a:rPr lang="sk-SK" sz="8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x</a:t>
            </a:r>
            <a:r>
              <a:rPr lang="sk-SK" sz="800" b="1" baseline="-25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</a:t>
            </a:r>
            <a:r>
              <a:rPr lang="sk-SK" sz="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a priemerné (x) hodnoty celkového obsahu solí a elektrickej vodivosti (</a:t>
            </a:r>
            <a:r>
              <a:rPr lang="sk-SK" sz="8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ECe</a:t>
            </a:r>
            <a:r>
              <a:rPr lang="sk-SK" sz="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v 6. monitorovacom cykle (2018 - 2022)</a:t>
            </a:r>
            <a:endParaRPr lang="sk-SK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BlokTextu 18">
            <a:extLst>
              <a:ext uri="{FF2B5EF4-FFF2-40B4-BE49-F238E27FC236}">
                <a16:creationId xmlns:a16="http://schemas.microsoft.com/office/drawing/2014/main" id="{10071966-5429-7DB5-2C25-F9C5833FA331}"/>
              </a:ext>
            </a:extLst>
          </p:cNvPr>
          <p:cNvSpPr txBox="1"/>
          <p:nvPr/>
        </p:nvSpPr>
        <p:spPr>
          <a:xfrm>
            <a:off x="8280277" y="40113"/>
            <a:ext cx="37951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Maximálne (</a:t>
            </a:r>
            <a:r>
              <a:rPr lang="sk-SK" sz="8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x</a:t>
            </a:r>
            <a:r>
              <a:rPr lang="sk-SK" sz="800" b="1" baseline="-25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</a:t>
            </a:r>
            <a:r>
              <a:rPr lang="sk-SK" sz="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), minimálne (</a:t>
            </a:r>
            <a:r>
              <a:rPr lang="sk-SK" sz="8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x</a:t>
            </a:r>
            <a:r>
              <a:rPr lang="sk-SK" sz="800" b="1" baseline="-25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</a:t>
            </a:r>
            <a:r>
              <a:rPr lang="sk-SK" sz="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a priemerné (x) hodnoty pH/H</a:t>
            </a:r>
            <a:r>
              <a:rPr lang="sk-SK" sz="800" b="1" baseline="-25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sk-SK" sz="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 a ESP (%) v 6. monitorovacom cykle (2018-2022)</a:t>
            </a:r>
            <a:endParaRPr lang="sk-SK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0" name="Tabuľka 19">
            <a:extLst>
              <a:ext uri="{FF2B5EF4-FFF2-40B4-BE49-F238E27FC236}">
                <a16:creationId xmlns:a16="http://schemas.microsoft.com/office/drawing/2014/main" id="{C7741D8B-5BE9-7B94-D26A-F1F8183B58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741671"/>
              </p:ext>
            </p:extLst>
          </p:nvPr>
        </p:nvGraphicFramePr>
        <p:xfrm>
          <a:off x="4101194" y="406950"/>
          <a:ext cx="4086260" cy="60399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2001">
                  <a:extLst>
                    <a:ext uri="{9D8B030D-6E8A-4147-A177-3AD203B41FA5}">
                      <a16:colId xmlns:a16="http://schemas.microsoft.com/office/drawing/2014/main" val="1238678616"/>
                    </a:ext>
                  </a:extLst>
                </a:gridCol>
                <a:gridCol w="550121">
                  <a:extLst>
                    <a:ext uri="{9D8B030D-6E8A-4147-A177-3AD203B41FA5}">
                      <a16:colId xmlns:a16="http://schemas.microsoft.com/office/drawing/2014/main" val="957185891"/>
                    </a:ext>
                  </a:extLst>
                </a:gridCol>
                <a:gridCol w="417699">
                  <a:extLst>
                    <a:ext uri="{9D8B030D-6E8A-4147-A177-3AD203B41FA5}">
                      <a16:colId xmlns:a16="http://schemas.microsoft.com/office/drawing/2014/main" val="532260498"/>
                    </a:ext>
                  </a:extLst>
                </a:gridCol>
                <a:gridCol w="422602">
                  <a:extLst>
                    <a:ext uri="{9D8B030D-6E8A-4147-A177-3AD203B41FA5}">
                      <a16:colId xmlns:a16="http://schemas.microsoft.com/office/drawing/2014/main" val="1927515705"/>
                    </a:ext>
                  </a:extLst>
                </a:gridCol>
                <a:gridCol w="423421">
                  <a:extLst>
                    <a:ext uri="{9D8B030D-6E8A-4147-A177-3AD203B41FA5}">
                      <a16:colId xmlns:a16="http://schemas.microsoft.com/office/drawing/2014/main" val="914268972"/>
                    </a:ext>
                  </a:extLst>
                </a:gridCol>
                <a:gridCol w="423421">
                  <a:extLst>
                    <a:ext uri="{9D8B030D-6E8A-4147-A177-3AD203B41FA5}">
                      <a16:colId xmlns:a16="http://schemas.microsoft.com/office/drawing/2014/main" val="1428846059"/>
                    </a:ext>
                  </a:extLst>
                </a:gridCol>
                <a:gridCol w="423421">
                  <a:extLst>
                    <a:ext uri="{9D8B030D-6E8A-4147-A177-3AD203B41FA5}">
                      <a16:colId xmlns:a16="http://schemas.microsoft.com/office/drawing/2014/main" val="2124954082"/>
                    </a:ext>
                  </a:extLst>
                </a:gridCol>
                <a:gridCol w="423421">
                  <a:extLst>
                    <a:ext uri="{9D8B030D-6E8A-4147-A177-3AD203B41FA5}">
                      <a16:colId xmlns:a16="http://schemas.microsoft.com/office/drawing/2014/main" val="2799286778"/>
                    </a:ext>
                  </a:extLst>
                </a:gridCol>
                <a:gridCol w="420153">
                  <a:extLst>
                    <a:ext uri="{9D8B030D-6E8A-4147-A177-3AD203B41FA5}">
                      <a16:colId xmlns:a16="http://schemas.microsoft.com/office/drawing/2014/main" val="1785882400"/>
                    </a:ext>
                  </a:extLst>
                </a:gridCol>
              </a:tblGrid>
              <a:tr h="220762"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Lokalita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Horizont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Hĺbka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Celkový obsah solí v %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sk-SK" sz="7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(odparok 105°C)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sk-SK" sz="75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ECe</a:t>
                      </a:r>
                      <a:r>
                        <a:rPr lang="sk-SK" sz="7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(mS.m</a:t>
                      </a:r>
                      <a:r>
                        <a:rPr lang="sk-SK" sz="750" b="1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</a:t>
                      </a:r>
                      <a:r>
                        <a:rPr lang="sk-SK" sz="7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2519259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číslo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(cm)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(cm)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r>
                        <a:rPr lang="sk-SK" sz="75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min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r>
                        <a:rPr lang="sk-SK" sz="75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r>
                        <a:rPr lang="sk-SK" sz="750" b="1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min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r>
                        <a:rPr lang="sk-SK" sz="75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262564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Iža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131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338725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Am(s) 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15-25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441853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400180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30-40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51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532234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CGo(n) 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55-65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0,02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4511991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75-85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0,01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82256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Gabčíkovo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 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117175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0,14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2899435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400176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A/CGr(s)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40-50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885201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CGr(s) 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65-75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0,12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229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489585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CGr(s)n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90-100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81121"/>
                  </a:ext>
                </a:extLst>
              </a:tr>
              <a:tr h="210600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100-110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292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6319090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Zlatná 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 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0,13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111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987502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946213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Ostrove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A/CGo(n)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40-45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597995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400172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CGo(s)n 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50-65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61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601404"/>
                  </a:ext>
                </a:extLst>
              </a:tr>
              <a:tr h="210600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100-110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223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0151549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Komárno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 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0,11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8276330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0177086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Hadovce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A/CGo(s)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40-50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885338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CGo sn 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55-60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0,32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832607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400178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70-80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0,11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293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9957899"/>
                  </a:ext>
                </a:extLst>
              </a:tr>
              <a:tr h="210600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100-110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269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210905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Zemné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Am(sn) 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9561805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435912"/>
                  </a:ext>
                </a:extLst>
              </a:tr>
              <a:tr h="210600"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400179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A/CGo(sn)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35-45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691569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CGr(s)n 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55-65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1638520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90-100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91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033251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Kamenín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 sn 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0,87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0,29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505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928519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0,65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0,27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323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5133618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400138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20-30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3,03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0,72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752505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40-50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6,93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555396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CSn 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60-70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3,80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0,83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9675367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80-90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0,51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102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92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40875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Žiar 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Asm 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0,30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1875864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nad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0,42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0,20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171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143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7978048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Hronom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20-30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3,12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71352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400063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Gro sn 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30-45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0,14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6,84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3,70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8197435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55-65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0,12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6,74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2,66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7456185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70-85</a:t>
                      </a:r>
                    </a:p>
                  </a:txBody>
                  <a:tcPr marL="40794" marR="4079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5,36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2,50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8009010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Malé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Ae sn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0-10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9697159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Raškovce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20-30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1255245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35-45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0,33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121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781332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400229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Bn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50-60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0,25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59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51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9938976"/>
                  </a:ext>
                </a:extLst>
              </a:tr>
              <a:tr h="110381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 ns vd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70-80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2,22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0,50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15644"/>
                  </a:ext>
                </a:extLst>
              </a:tr>
              <a:tr h="210600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120-130</a:t>
                      </a:r>
                    </a:p>
                  </a:txBody>
                  <a:tcPr marL="40794" marR="407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0,04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0,40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40794" marR="407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2447724"/>
                  </a:ext>
                </a:extLst>
              </a:tr>
            </a:tbl>
          </a:graphicData>
        </a:graphic>
      </p:graphicFrame>
      <p:graphicFrame>
        <p:nvGraphicFramePr>
          <p:cNvPr id="21" name="Tabuľka 20">
            <a:extLst>
              <a:ext uri="{FF2B5EF4-FFF2-40B4-BE49-F238E27FC236}">
                <a16:creationId xmlns:a16="http://schemas.microsoft.com/office/drawing/2014/main" id="{801E62B4-4294-E82C-64A9-DD6746051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587416"/>
              </p:ext>
            </p:extLst>
          </p:nvPr>
        </p:nvGraphicFramePr>
        <p:xfrm>
          <a:off x="8280278" y="406934"/>
          <a:ext cx="3875284" cy="60399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51951">
                  <a:extLst>
                    <a:ext uri="{9D8B030D-6E8A-4147-A177-3AD203B41FA5}">
                      <a16:colId xmlns:a16="http://schemas.microsoft.com/office/drawing/2014/main" val="1812384453"/>
                    </a:ext>
                  </a:extLst>
                </a:gridCol>
                <a:gridCol w="521716">
                  <a:extLst>
                    <a:ext uri="{9D8B030D-6E8A-4147-A177-3AD203B41FA5}">
                      <a16:colId xmlns:a16="http://schemas.microsoft.com/office/drawing/2014/main" val="945304300"/>
                    </a:ext>
                  </a:extLst>
                </a:gridCol>
                <a:gridCol w="396133">
                  <a:extLst>
                    <a:ext uri="{9D8B030D-6E8A-4147-A177-3AD203B41FA5}">
                      <a16:colId xmlns:a16="http://schemas.microsoft.com/office/drawing/2014/main" val="1281321208"/>
                    </a:ext>
                  </a:extLst>
                </a:gridCol>
                <a:gridCol w="400785">
                  <a:extLst>
                    <a:ext uri="{9D8B030D-6E8A-4147-A177-3AD203B41FA5}">
                      <a16:colId xmlns:a16="http://schemas.microsoft.com/office/drawing/2014/main" val="1460697598"/>
                    </a:ext>
                  </a:extLst>
                </a:gridCol>
                <a:gridCol w="401560">
                  <a:extLst>
                    <a:ext uri="{9D8B030D-6E8A-4147-A177-3AD203B41FA5}">
                      <a16:colId xmlns:a16="http://schemas.microsoft.com/office/drawing/2014/main" val="971353089"/>
                    </a:ext>
                  </a:extLst>
                </a:gridCol>
                <a:gridCol w="401560">
                  <a:extLst>
                    <a:ext uri="{9D8B030D-6E8A-4147-A177-3AD203B41FA5}">
                      <a16:colId xmlns:a16="http://schemas.microsoft.com/office/drawing/2014/main" val="442885030"/>
                    </a:ext>
                  </a:extLst>
                </a:gridCol>
                <a:gridCol w="401560">
                  <a:extLst>
                    <a:ext uri="{9D8B030D-6E8A-4147-A177-3AD203B41FA5}">
                      <a16:colId xmlns:a16="http://schemas.microsoft.com/office/drawing/2014/main" val="3331847611"/>
                    </a:ext>
                  </a:extLst>
                </a:gridCol>
                <a:gridCol w="401560">
                  <a:extLst>
                    <a:ext uri="{9D8B030D-6E8A-4147-A177-3AD203B41FA5}">
                      <a16:colId xmlns:a16="http://schemas.microsoft.com/office/drawing/2014/main" val="2516133850"/>
                    </a:ext>
                  </a:extLst>
                </a:gridCol>
                <a:gridCol w="398459">
                  <a:extLst>
                    <a:ext uri="{9D8B030D-6E8A-4147-A177-3AD203B41FA5}">
                      <a16:colId xmlns:a16="http://schemas.microsoft.com/office/drawing/2014/main" val="1355218789"/>
                    </a:ext>
                  </a:extLst>
                </a:gridCol>
              </a:tblGrid>
              <a:tr h="127385"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Lokalita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Horizont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Hĺbka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pH/H</a:t>
                      </a:r>
                      <a:r>
                        <a:rPr lang="sk-SK" sz="750" b="1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sk-SK" sz="7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ESP (%)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6360875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číslo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(cm)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(cm)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r>
                        <a:rPr lang="sk-SK" sz="750" b="1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min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r>
                        <a:rPr lang="sk-SK" sz="75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r>
                        <a:rPr lang="sk-SK" sz="75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min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r>
                        <a:rPr lang="sk-SK" sz="75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899420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Iža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7,1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1,2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1,7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36124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Am(s) 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15-25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7,2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0,4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2,6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2275475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400180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30-40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7,0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7,4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0,5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3,0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319203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CGo(n) 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55-65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1,2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4,8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3,0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321509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75-85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8,4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7,4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4,2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4826793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Gabčíkovo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 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7,5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0,6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6932877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0,6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6776610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400176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A/CGr(s)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40-50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7,4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0,9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3,8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1,8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668710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CGr(s) 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65-75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7,6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3,8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545868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CGr(s)n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90-100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7,9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2,4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4,1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2,9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930217"/>
                  </a:ext>
                </a:extLst>
              </a:tr>
              <a:tr h="231863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100-110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7,9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2,8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3,8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3,4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6987259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Zlatná 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 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1,1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1,6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932676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7,2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7,8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7,5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1,2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2,5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1,8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0438961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Ostrove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A/CGo(n)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40-45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3,1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6390436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400172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CGo(s)n 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50-65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7,9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6,4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928256"/>
                  </a:ext>
                </a:extLst>
              </a:tr>
              <a:tr h="231863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100-110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7,9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8,4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8,2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9,2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2433089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Komárno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 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7,0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0,4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1,2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0,8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6804065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6,9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0,5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6452275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Hadovce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A/CGo(s)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40-50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7,4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7,5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3,5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8,4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5686899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CGo sn 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55-60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8,2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4,8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110654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400178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70-80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11,3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9,4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21456"/>
                  </a:ext>
                </a:extLst>
              </a:tr>
              <a:tr h="231863"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100-110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8,2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7,8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257559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Zemné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Am(sn) 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7,0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0,9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4,0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1,9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534005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7,0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7,4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7,2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0,5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168394"/>
                  </a:ext>
                </a:extLst>
              </a:tr>
              <a:tr h="231863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400179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A/CGo(sn)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35-45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0,5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3,7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303533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CGr(s)n 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55-65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7,9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5,4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2620420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90-100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4,6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0355890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Kamenín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 sn 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6,9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9,2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3735693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7,0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7,6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3,5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11,3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9,4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960233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400138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20-30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4,9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12,0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2553254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40-50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7,4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9,9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11,6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10,5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8974748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CSn 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60-70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8,3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10,0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324935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80-90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8,4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10,0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12,0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10,8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0857204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Žiar 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Asm 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6,4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7,1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14,9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8736096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nad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6,9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8,2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8,7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20,4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15,0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2432866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Hronom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20-30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6,6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2,1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9,4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5,8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721629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400063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Gro sn 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30-45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6,7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2,9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11,0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686381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55-65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6,6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2,4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16,0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10,8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7525509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70-85</a:t>
                      </a:r>
                    </a:p>
                  </a:txBody>
                  <a:tcPr marL="41281" marR="41281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6,7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8,9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2,7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16,6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11,5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870843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Malé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Ae sn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0-10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6,2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6,6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1,1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2,5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1,6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688314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Raškovce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20-30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6,2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6,8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1,1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9,9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4,0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5330768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35-45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6,3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6,9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1,6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11,9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6,7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7960169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400229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Bn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50-60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7,2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7,9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2,1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10,7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7,8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3545990"/>
                  </a:ext>
                </a:extLst>
              </a:tr>
              <a:tr h="115932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 ns vd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70-80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7,1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8,0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3,1</a:t>
                      </a: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14,1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9,6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574898"/>
                  </a:ext>
                </a:extLst>
              </a:tr>
              <a:tr h="231863"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120-130</a:t>
                      </a:r>
                    </a:p>
                  </a:txBody>
                  <a:tcPr marL="41281" marR="4128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7,6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8,8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8,2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7,5</a:t>
                      </a:r>
                      <a:endParaRPr lang="sk-SK" sz="7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17,6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750" b="1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11,9</a:t>
                      </a:r>
                      <a:endParaRPr lang="sk-SK" sz="7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1281" marR="412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5308604"/>
                  </a:ext>
                </a:extLst>
              </a:tr>
            </a:tbl>
          </a:graphicData>
        </a:graphic>
      </p:graphicFrame>
      <p:sp>
        <p:nvSpPr>
          <p:cNvPr id="23" name="BlokTextu 22">
            <a:extLst>
              <a:ext uri="{FF2B5EF4-FFF2-40B4-BE49-F238E27FC236}">
                <a16:creationId xmlns:a16="http://schemas.microsoft.com/office/drawing/2014/main" id="{63407970-3EC4-15D8-237B-34DF76E9DADF}"/>
              </a:ext>
            </a:extLst>
          </p:cNvPr>
          <p:cNvSpPr txBox="1"/>
          <p:nvPr/>
        </p:nvSpPr>
        <p:spPr>
          <a:xfrm>
            <a:off x="4019439" y="6525347"/>
            <a:ext cx="35369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sk-SK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Poznámka:   </a:t>
            </a:r>
            <a:r>
              <a:rPr lang="sk-SK" sz="1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slabá</a:t>
            </a:r>
            <a:r>
              <a:rPr lang="sk-SK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sk-SK" sz="1000" b="1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stredná</a:t>
            </a:r>
            <a:r>
              <a:rPr lang="sk-SK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sk-SK" sz="10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silná</a:t>
            </a:r>
            <a:r>
              <a:rPr lang="sk-SK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sk-SK" sz="10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extrémna</a:t>
            </a:r>
            <a:r>
              <a:rPr lang="sk-SK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sk-SK" sz="10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salinizácia</a:t>
            </a:r>
            <a:endParaRPr lang="sk-SK" sz="1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5" name="BlokTextu 24">
            <a:extLst>
              <a:ext uri="{FF2B5EF4-FFF2-40B4-BE49-F238E27FC236}">
                <a16:creationId xmlns:a16="http://schemas.microsoft.com/office/drawing/2014/main" id="{183EC1C6-D197-A24A-505C-CB6DDF69CD6D}"/>
              </a:ext>
            </a:extLst>
          </p:cNvPr>
          <p:cNvSpPr txBox="1"/>
          <p:nvPr/>
        </p:nvSpPr>
        <p:spPr>
          <a:xfrm>
            <a:off x="8220187" y="6493977"/>
            <a:ext cx="38552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sk-SK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Poznámka:   pH: </a:t>
            </a:r>
            <a:r>
              <a:rPr lang="sk-SK" sz="1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slabo</a:t>
            </a:r>
            <a:r>
              <a:rPr lang="sk-SK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sk-SK" sz="1000" b="1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stredne</a:t>
            </a:r>
            <a:r>
              <a:rPr lang="sk-SK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sk-SK" sz="10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silno</a:t>
            </a:r>
            <a:r>
              <a:rPr lang="sk-SK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alkalická</a:t>
            </a:r>
          </a:p>
          <a:p>
            <a:pPr algn="just"/>
            <a:r>
              <a:rPr lang="sk-SK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ESP: </a:t>
            </a:r>
            <a:r>
              <a:rPr lang="sk-SK" sz="1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slabo slancová pôda</a:t>
            </a:r>
            <a:r>
              <a:rPr lang="sk-SK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sk-SK" sz="1000" b="1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slancová pôda</a:t>
            </a:r>
            <a:r>
              <a:rPr lang="sk-SK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sk-SK" sz="10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slanec</a:t>
            </a:r>
            <a:endParaRPr lang="sk-SK" sz="1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Obrázok 1" descr="Obrázok, na ktorom je text, písmo, snímka obrazovky, grafika">
            <a:extLst>
              <a:ext uri="{FF2B5EF4-FFF2-40B4-BE49-F238E27FC236}">
                <a16:creationId xmlns:a16="http://schemas.microsoft.com/office/drawing/2014/main" id="{E35364C4-17AC-96F7-C8B5-2166D71010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5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Žiar">
            <a:extLst>
              <a:ext uri="{FF2B5EF4-FFF2-40B4-BE49-F238E27FC236}">
                <a16:creationId xmlns:a16="http://schemas.microsoft.com/office/drawing/2014/main" id="{7FA1B05E-E8FC-EA18-7388-67AFE5244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141" y="626052"/>
            <a:ext cx="7303352" cy="5491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lokTextu 6">
            <a:extLst>
              <a:ext uri="{FF2B5EF4-FFF2-40B4-BE49-F238E27FC236}">
                <a16:creationId xmlns:a16="http://schemas.microsoft.com/office/drawing/2014/main" id="{17D08287-5A04-8037-FD28-DCF1EA057E58}"/>
              </a:ext>
            </a:extLst>
          </p:cNvPr>
          <p:cNvSpPr txBox="1"/>
          <p:nvPr/>
        </p:nvSpPr>
        <p:spPr>
          <a:xfrm>
            <a:off x="2482303" y="55766"/>
            <a:ext cx="7491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sk-SK" sz="1800" b="1" dirty="0" err="1">
                <a:solidFill>
                  <a:schemeClr val="accent6">
                    <a:lumMod val="50000"/>
                  </a:schemeClr>
                </a:solidFill>
              </a:rPr>
              <a:t>Salinizácia</a:t>
            </a:r>
            <a:r>
              <a:rPr lang="sk-SK" sz="1800" b="1" dirty="0">
                <a:solidFill>
                  <a:schemeClr val="accent6">
                    <a:lumMod val="50000"/>
                  </a:schemeClr>
                </a:solidFill>
              </a:rPr>
              <a:t> a </a:t>
            </a:r>
            <a:r>
              <a:rPr lang="sk-SK" sz="1800" b="1" dirty="0" err="1">
                <a:solidFill>
                  <a:schemeClr val="accent6">
                    <a:lumMod val="50000"/>
                  </a:schemeClr>
                </a:solidFill>
              </a:rPr>
              <a:t>sodifikácia</a:t>
            </a:r>
            <a:r>
              <a:rPr lang="sk-SK" sz="1800" b="1" dirty="0">
                <a:solidFill>
                  <a:schemeClr val="accent6">
                    <a:lumMod val="50000"/>
                  </a:schemeClr>
                </a:solidFill>
              </a:rPr>
              <a:t> pôd na príklade lokality pri Žiari nad Hronom</a:t>
            </a:r>
          </a:p>
        </p:txBody>
      </p:sp>
      <p:graphicFrame>
        <p:nvGraphicFramePr>
          <p:cNvPr id="9" name="Tabulka 2">
            <a:extLst>
              <a:ext uri="{FF2B5EF4-FFF2-40B4-BE49-F238E27FC236}">
                <a16:creationId xmlns:a16="http://schemas.microsoft.com/office/drawing/2014/main" id="{86062977-524F-2F83-4612-E5E687836F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856669"/>
              </p:ext>
            </p:extLst>
          </p:nvPr>
        </p:nvGraphicFramePr>
        <p:xfrm>
          <a:off x="7518908" y="626052"/>
          <a:ext cx="4475776" cy="2032355"/>
        </p:xfrm>
        <a:graphic>
          <a:graphicData uri="http://schemas.openxmlformats.org/drawingml/2006/table">
            <a:tbl>
              <a:tblPr firstRow="1">
                <a:tableStyleId>{2A488322-F2BA-4B5B-9748-0D474271808F}</a:tableStyleId>
              </a:tblPr>
              <a:tblGrid>
                <a:gridCol w="1118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8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8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89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8358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Hĺbka</a:t>
                      </a:r>
                      <a:endParaRPr lang="cs-CZ" sz="14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(cm)</a:t>
                      </a:r>
                      <a:endParaRPr lang="cs-CZ" sz="140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Celkový obsah solí</a:t>
                      </a:r>
                      <a:endParaRPr lang="cs-CZ" sz="14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(%)</a:t>
                      </a:r>
                      <a:endParaRPr lang="cs-CZ" sz="140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ESP</a:t>
                      </a:r>
                      <a:endParaRPr lang="cs-CZ" sz="14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(%)</a:t>
                      </a:r>
                      <a:endParaRPr lang="cs-CZ" sz="140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SAR</a:t>
                      </a:r>
                      <a:endParaRPr lang="cs-CZ" sz="1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19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0-10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0,57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16,6</a:t>
                      </a:r>
                      <a:endParaRPr lang="cs-CZ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8,4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19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20-30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1,90</a:t>
                      </a:r>
                      <a:endParaRPr lang="cs-CZ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22,0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11,8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19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35-45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1,06</a:t>
                      </a:r>
                      <a:endParaRPr lang="cs-CZ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23,8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13,3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219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70-80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1,31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51,9</a:t>
                      </a:r>
                      <a:endParaRPr lang="cs-CZ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44,8</a:t>
                      </a:r>
                      <a:endParaRPr lang="cs-CZ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3" name="Tabulka 2">
            <a:extLst>
              <a:ext uri="{FF2B5EF4-FFF2-40B4-BE49-F238E27FC236}">
                <a16:creationId xmlns:a16="http://schemas.microsoft.com/office/drawing/2014/main" id="{CC293379-9ED7-07DF-811A-A22CBFA9E4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884186"/>
              </p:ext>
            </p:extLst>
          </p:nvPr>
        </p:nvGraphicFramePr>
        <p:xfrm>
          <a:off x="7507463" y="2821261"/>
          <a:ext cx="4431834" cy="2025080"/>
        </p:xfrm>
        <a:graphic>
          <a:graphicData uri="http://schemas.openxmlformats.org/drawingml/2006/table">
            <a:tbl>
              <a:tblPr firstRow="1">
                <a:tableStyleId>{2A488322-F2BA-4B5B-9748-0D474271808F}</a:tableStyleId>
              </a:tblPr>
              <a:tblGrid>
                <a:gridCol w="10735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8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96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96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924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Hĺbka</a:t>
                      </a:r>
                      <a:endParaRPr lang="cs-CZ" sz="14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(cm)</a:t>
                      </a:r>
                      <a:endParaRPr lang="cs-CZ" sz="140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Celkový obsah solí</a:t>
                      </a:r>
                      <a:endParaRPr lang="cs-CZ" sz="140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(%)</a:t>
                      </a:r>
                      <a:endParaRPr lang="cs-CZ" sz="140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ECe</a:t>
                      </a:r>
                      <a:endParaRPr lang="cs-CZ" sz="1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(mS.m</a:t>
                      </a:r>
                      <a:r>
                        <a:rPr lang="sk-SK" sz="1400" baseline="300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-1</a:t>
                      </a:r>
                      <a:r>
                        <a:rPr lang="sk-SK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)</a:t>
                      </a:r>
                      <a:endParaRPr lang="cs-CZ" sz="1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pH/H</a:t>
                      </a:r>
                      <a:r>
                        <a:rPr lang="sk-SK" sz="1400" baseline="-250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2</a:t>
                      </a:r>
                      <a:r>
                        <a:rPr lang="sk-SK" sz="14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O</a:t>
                      </a:r>
                      <a:endParaRPr lang="cs-CZ" sz="140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1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0-10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0,57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247</a:t>
                      </a:r>
                      <a:endParaRPr lang="cs-CZ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9,1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1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20-30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1,90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387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9,1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81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35-45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1,06</a:t>
                      </a:r>
                      <a:endParaRPr lang="cs-CZ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348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9,3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81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70-80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1,31</a:t>
                      </a:r>
                      <a:endParaRPr lang="cs-CZ" sz="1200" b="1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359</a:t>
                      </a:r>
                      <a:endParaRPr lang="cs-CZ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k-SK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9,3</a:t>
                      </a:r>
                      <a:endParaRPr lang="cs-CZ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8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C0295352-3446-48E3-FCC6-E0E840BA5A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graphicFrame>
        <p:nvGraphicFramePr>
          <p:cNvPr id="5" name="Tabuľka 4">
            <a:extLst>
              <a:ext uri="{FF2B5EF4-FFF2-40B4-BE49-F238E27FC236}">
                <a16:creationId xmlns:a16="http://schemas.microsoft.com/office/drawing/2014/main" id="{BB65C3FF-6FC8-C976-0A0B-80361F3D3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825661"/>
              </p:ext>
            </p:extLst>
          </p:nvPr>
        </p:nvGraphicFramePr>
        <p:xfrm>
          <a:off x="7507463" y="4971095"/>
          <a:ext cx="4645977" cy="914400"/>
        </p:xfrm>
        <a:graphic>
          <a:graphicData uri="http://schemas.openxmlformats.org/drawingml/2006/table">
            <a:tbl>
              <a:tblPr/>
              <a:tblGrid>
                <a:gridCol w="1093171">
                  <a:extLst>
                    <a:ext uri="{9D8B030D-6E8A-4147-A177-3AD203B41FA5}">
                      <a16:colId xmlns:a16="http://schemas.microsoft.com/office/drawing/2014/main" val="1497620480"/>
                    </a:ext>
                  </a:extLst>
                </a:gridCol>
                <a:gridCol w="1639756">
                  <a:extLst>
                    <a:ext uri="{9D8B030D-6E8A-4147-A177-3AD203B41FA5}">
                      <a16:colId xmlns:a16="http://schemas.microsoft.com/office/drawing/2014/main" val="4125562494"/>
                    </a:ext>
                  </a:extLst>
                </a:gridCol>
                <a:gridCol w="1913050">
                  <a:extLst>
                    <a:ext uri="{9D8B030D-6E8A-4147-A177-3AD203B41FA5}">
                      <a16:colId xmlns:a16="http://schemas.microsoft.com/office/drawing/2014/main" val="2872801512"/>
                    </a:ext>
                  </a:extLst>
                </a:gridCol>
              </a:tblGrid>
              <a:tr h="61556">
                <a:tc>
                  <a:txBody>
                    <a:bodyPr/>
                    <a:lstStyle/>
                    <a:p>
                      <a:pPr algn="ctr"/>
                      <a:r>
                        <a:rPr lang="sk-SK" sz="1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ECe</a:t>
                      </a:r>
                      <a:r>
                        <a:rPr lang="sk-SK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(mS.m</a:t>
                      </a:r>
                      <a:r>
                        <a:rPr lang="sk-SK" sz="1000" b="1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</a:t>
                      </a:r>
                      <a:r>
                        <a:rPr lang="sk-SK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sk-SK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Celkový obsah solí (%)</a:t>
                      </a:r>
                      <a:endParaRPr lang="sk-SK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Klasifikácia zasolenia pôd</a:t>
                      </a:r>
                      <a:endParaRPr lang="sk-SK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9256310"/>
                  </a:ext>
                </a:extLst>
              </a:tr>
              <a:tr h="30778">
                <a:tc>
                  <a:txBody>
                    <a:bodyPr/>
                    <a:lstStyle/>
                    <a:p>
                      <a:pPr algn="ctr"/>
                      <a:r>
                        <a:rPr lang="sk-SK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&lt; 200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&lt; 0,1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bez salinizácie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406002"/>
                  </a:ext>
                </a:extLst>
              </a:tr>
              <a:tr h="61556">
                <a:tc>
                  <a:txBody>
                    <a:bodyPr/>
                    <a:lstStyle/>
                    <a:p>
                      <a:pPr algn="ctr"/>
                      <a:r>
                        <a:rPr lang="sk-SK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200 – 400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 – 0,15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slabá salinizácia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100047"/>
                  </a:ext>
                </a:extLst>
              </a:tr>
              <a:tr h="61556">
                <a:tc>
                  <a:txBody>
                    <a:bodyPr/>
                    <a:lstStyle/>
                    <a:p>
                      <a:pPr algn="ctr"/>
                      <a:r>
                        <a:rPr lang="sk-SK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 – 800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0,15 – 0,35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stredná salinizácia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480089"/>
                  </a:ext>
                </a:extLst>
              </a:tr>
              <a:tr h="61556">
                <a:tc>
                  <a:txBody>
                    <a:bodyPr/>
                    <a:lstStyle/>
                    <a:p>
                      <a:pPr algn="ctr"/>
                      <a:r>
                        <a:rPr lang="sk-SK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800 – 1600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0,35 – 0,70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silná </a:t>
                      </a:r>
                      <a:r>
                        <a:rPr lang="sk-SK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salinizácia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8378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sk-SK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&gt; 1600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&gt; 0,70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extrémna </a:t>
                      </a:r>
                      <a:r>
                        <a:rPr lang="sk-SK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salinizácia</a:t>
                      </a:r>
                      <a:r>
                        <a:rPr lang="sk-SK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- slanisko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6825155"/>
                  </a:ext>
                </a:extLst>
              </a:tr>
            </a:tbl>
          </a:graphicData>
        </a:graphic>
      </p:graphicFrame>
      <p:graphicFrame>
        <p:nvGraphicFramePr>
          <p:cNvPr id="6" name="Tabuľka 5">
            <a:extLst>
              <a:ext uri="{FF2B5EF4-FFF2-40B4-BE49-F238E27FC236}">
                <a16:creationId xmlns:a16="http://schemas.microsoft.com/office/drawing/2014/main" id="{C9A63338-6CE8-246D-B281-2219006C7C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906565"/>
              </p:ext>
            </p:extLst>
          </p:nvPr>
        </p:nvGraphicFramePr>
        <p:xfrm>
          <a:off x="7509383" y="6012847"/>
          <a:ext cx="3006221" cy="659592"/>
        </p:xfrm>
        <a:graphic>
          <a:graphicData uri="http://schemas.openxmlformats.org/drawingml/2006/table">
            <a:tbl>
              <a:tblPr/>
              <a:tblGrid>
                <a:gridCol w="1093171">
                  <a:extLst>
                    <a:ext uri="{9D8B030D-6E8A-4147-A177-3AD203B41FA5}">
                      <a16:colId xmlns:a16="http://schemas.microsoft.com/office/drawing/2014/main" val="1497620480"/>
                    </a:ext>
                  </a:extLst>
                </a:gridCol>
                <a:gridCol w="1913050">
                  <a:extLst>
                    <a:ext uri="{9D8B030D-6E8A-4147-A177-3AD203B41FA5}">
                      <a16:colId xmlns:a16="http://schemas.microsoft.com/office/drawing/2014/main" val="2872801512"/>
                    </a:ext>
                  </a:extLst>
                </a:gridCol>
              </a:tblGrid>
              <a:tr h="164898">
                <a:tc>
                  <a:txBody>
                    <a:bodyPr/>
                    <a:lstStyle/>
                    <a:p>
                      <a:pPr algn="ctr"/>
                      <a:r>
                        <a:rPr lang="sk-SK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ESP (%)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Klasifikácia </a:t>
                      </a:r>
                      <a:r>
                        <a:rPr lang="sk-SK" sz="1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slancovania</a:t>
                      </a:r>
                      <a:r>
                        <a:rPr lang="sk-SK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pôd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9256310"/>
                  </a:ext>
                </a:extLst>
              </a:tr>
              <a:tr h="164898">
                <a:tc>
                  <a:txBody>
                    <a:bodyPr/>
                    <a:lstStyle/>
                    <a:p>
                      <a:pPr algn="ctr"/>
                      <a:r>
                        <a:rPr lang="sk-SK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5 - 10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slabo slancové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406002"/>
                  </a:ext>
                </a:extLst>
              </a:tr>
              <a:tr h="164898">
                <a:tc>
                  <a:txBody>
                    <a:bodyPr/>
                    <a:lstStyle/>
                    <a:p>
                      <a:pPr algn="ctr"/>
                      <a:r>
                        <a:rPr lang="sk-SK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10 - 20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slancové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100047"/>
                  </a:ext>
                </a:extLst>
              </a:tr>
              <a:tr h="16489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&lt;</a:t>
                      </a:r>
                      <a:r>
                        <a:rPr lang="sk-SK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slance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480089"/>
                  </a:ext>
                </a:extLst>
              </a:tr>
            </a:tbl>
          </a:graphicData>
        </a:graphic>
      </p:graphicFrame>
      <p:pic>
        <p:nvPicPr>
          <p:cNvPr id="8" name="Obrázok 7" descr="Obrázok, na ktorom je text, písmo, snímka obrazovky, grafika">
            <a:extLst>
              <a:ext uri="{FF2B5EF4-FFF2-40B4-BE49-F238E27FC236}">
                <a16:creationId xmlns:a16="http://schemas.microsoft.com/office/drawing/2014/main" id="{ADB6D6CE-F18A-9864-145D-958C85C471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4986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sah 5">
            <a:extLst>
              <a:ext uri="{FF2B5EF4-FFF2-40B4-BE49-F238E27FC236}">
                <a16:creationId xmlns:a16="http://schemas.microsoft.com/office/drawing/2014/main" id="{A161319E-1966-D48A-01C1-067C7AFD8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302" y="69597"/>
            <a:ext cx="5145578" cy="443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k-SK" sz="2400" b="1" dirty="0">
                <a:solidFill>
                  <a:schemeClr val="accent6">
                    <a:lumMod val="50000"/>
                  </a:schemeClr>
                </a:solidFill>
              </a:rPr>
              <a:t>Kontaminácia pôd rizikovými látkami</a:t>
            </a:r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8EF99282-BACA-79A1-B4CE-F62B7F3091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331" y="783545"/>
            <a:ext cx="3922594" cy="2908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sk-SK" b="1" dirty="0">
                <a:solidFill>
                  <a:schemeClr val="accent6">
                    <a:lumMod val="50000"/>
                  </a:schemeClr>
                </a:solidFill>
              </a:rPr>
              <a:t>Súčasný stav a vývoj</a:t>
            </a:r>
            <a:endParaRPr lang="sk-SK" b="1" noProof="1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500" dirty="0">
                <a:latin typeface="Arial" panose="020B0604020202020204" pitchFamily="34" charset="0"/>
                <a:cs typeface="Arial" panose="020B0604020202020204" pitchFamily="34" charset="0"/>
              </a:rPr>
              <a:t>vývojový trend zatiaľ bez výraznejších zmien (</a:t>
            </a:r>
            <a:r>
              <a:rPr lang="sk-SK" altLang="sk-SK" sz="1500" dirty="0">
                <a:latin typeface="Arial" panose="020B0604020202020204" pitchFamily="34" charset="0"/>
                <a:cs typeface="Arial" panose="020B0604020202020204" pitchFamily="34" charset="0"/>
              </a:rPr>
              <a:t>napriek tomu, že vo viacerých priemyselných regiónoch sa emisná situácia výrazne zlepšila)</a:t>
            </a:r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sk-SK" sz="1500" dirty="0">
                <a:latin typeface="Arial" panose="020B0604020202020204" pitchFamily="34" charset="0"/>
                <a:cs typeface="Arial" panose="020B0604020202020204" pitchFamily="34" charset="0"/>
              </a:rPr>
              <a:t>pozitívny trend vo  vývoji celkového obsahu As, Cd,  Ni, Cu a Zn</a:t>
            </a:r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sk-SK" sz="1500" dirty="0">
                <a:latin typeface="Arial" panose="020B0604020202020204" pitchFamily="34" charset="0"/>
                <a:cs typeface="Arial" panose="020B0604020202020204" pitchFamily="34" charset="0"/>
              </a:rPr>
              <a:t>negatívny trend v prípade  celkového obsahu </a:t>
            </a:r>
            <a:r>
              <a:rPr lang="sk-SK" sz="1500" dirty="0" err="1"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sk-SK" sz="1500" dirty="0">
                <a:latin typeface="Arial" panose="020B0604020202020204" pitchFamily="34" charset="0"/>
                <a:cs typeface="Arial" panose="020B0604020202020204" pitchFamily="34" charset="0"/>
              </a:rPr>
              <a:t> a Pb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500" dirty="0">
                <a:latin typeface="Arial" panose="020B0604020202020204" pitchFamily="34" charset="0"/>
                <a:cs typeface="Arial" panose="020B0604020202020204" pitchFamily="34" charset="0"/>
              </a:rPr>
              <a:t>pôdy ktoré boli už v minulosti kontaminované si tento nepriaznivý stav udržujú aj v súčasnosti</a:t>
            </a: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1F5C72A4-38E5-E263-AF64-904243511F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42" y="3999601"/>
            <a:ext cx="39807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sk-SK" b="1" dirty="0">
                <a:solidFill>
                  <a:schemeClr val="accent6">
                    <a:lumMod val="50000"/>
                  </a:schemeClr>
                </a:solidFill>
              </a:rPr>
              <a:t>Spôsob ochrany a využívania</a:t>
            </a:r>
            <a:endParaRPr lang="sk-SK" b="1" noProof="1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500" dirty="0">
                <a:latin typeface="Arial" panose="020B0604020202020204" pitchFamily="34" charset="0"/>
                <a:cs typeface="Arial" panose="020B0604020202020204" pitchFamily="34" charset="0"/>
              </a:rPr>
              <a:t>obmedzenie transportu znečisťujúcich látok do pestovaných rastlín, a tým aj do potravového reťazca (vápnenie kyslých pôd, prísun kvalitných organických hnojív a organicko-minerálnych </a:t>
            </a:r>
            <a:r>
              <a:rPr lang="sk-SK" sz="1500" dirty="0" err="1">
                <a:latin typeface="Arial" panose="020B0604020202020204" pitchFamily="34" charset="0"/>
                <a:cs typeface="Arial" panose="020B0604020202020204" pitchFamily="34" charset="0"/>
              </a:rPr>
              <a:t>sorbentov</a:t>
            </a:r>
            <a:r>
              <a:rPr lang="sk-SK" sz="15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500" dirty="0">
                <a:latin typeface="Arial" panose="020B0604020202020204" pitchFamily="34" charset="0"/>
                <a:cs typeface="Arial" panose="020B0604020202020204" pitchFamily="34" charset="0"/>
              </a:rPr>
              <a:t>do úvahy tiež prichádzajú osobitné sústavy obhospodarovania pôdy 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500" dirty="0">
                <a:latin typeface="Arial" panose="020B0604020202020204" pitchFamily="34" charset="0"/>
                <a:cs typeface="Arial" panose="020B0604020202020204" pitchFamily="34" charset="0"/>
              </a:rPr>
              <a:t>pri silnom znečistení problém ozdravenia a ochrany pôd riešiť formou projekčnej prípravy</a:t>
            </a:r>
            <a:endParaRPr lang="sk-SK" sz="1500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Obrázok 5" descr="Obrázok, na ktorom je mapa, atlas, text">
            <a:extLst>
              <a:ext uri="{FF2B5EF4-FFF2-40B4-BE49-F238E27FC236}">
                <a16:creationId xmlns:a16="http://schemas.microsoft.com/office/drawing/2014/main" id="{F32F8015-9D27-3719-42F1-3B6D79CB82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821" y="730434"/>
            <a:ext cx="8114180" cy="5737041"/>
          </a:xfrm>
          <a:prstGeom prst="rect">
            <a:avLst/>
          </a:prstGeom>
        </p:spPr>
      </p:pic>
      <p:sp>
        <p:nvSpPr>
          <p:cNvPr id="7" name="BlokTextu 6">
            <a:extLst>
              <a:ext uri="{FF2B5EF4-FFF2-40B4-BE49-F238E27FC236}">
                <a16:creationId xmlns:a16="http://schemas.microsoft.com/office/drawing/2014/main" id="{275B53B5-D68F-2F5E-4558-2BCD469234ED}"/>
              </a:ext>
            </a:extLst>
          </p:cNvPr>
          <p:cNvSpPr txBox="1"/>
          <p:nvPr/>
        </p:nvSpPr>
        <p:spPr>
          <a:xfrm>
            <a:off x="4722061" y="783545"/>
            <a:ext cx="762277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sk-SK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Potenciál kontaminácie poľnohospodárskych pôd SR anorganickými kontaminantami</a:t>
            </a:r>
            <a:endParaRPr lang="sk-SK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" name="Obrázok 3" descr="Obrázok, na ktorom je písmo, text, symbol, grafika">
            <a:extLst>
              <a:ext uri="{FF2B5EF4-FFF2-40B4-BE49-F238E27FC236}">
                <a16:creationId xmlns:a16="http://schemas.microsoft.com/office/drawing/2014/main" id="{097E0246-2CF8-A79E-403F-CDF0D493A0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8" name="Obrázok 7" descr="Obrázok, na ktorom je text, písmo, snímka obrazovky, grafika">
            <a:extLst>
              <a:ext uri="{FF2B5EF4-FFF2-40B4-BE49-F238E27FC236}">
                <a16:creationId xmlns:a16="http://schemas.microsoft.com/office/drawing/2014/main" id="{6799C9C6-C123-A756-F1D7-7D0FC7F85B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8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ľka 1">
            <a:extLst>
              <a:ext uri="{FF2B5EF4-FFF2-40B4-BE49-F238E27FC236}">
                <a16:creationId xmlns:a16="http://schemas.microsoft.com/office/drawing/2014/main" id="{29542F10-1EFD-F2BD-6C62-4936B8C079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672016"/>
              </p:ext>
            </p:extLst>
          </p:nvPr>
        </p:nvGraphicFramePr>
        <p:xfrm>
          <a:off x="212563" y="777941"/>
          <a:ext cx="7651916" cy="2385442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885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3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63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3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71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63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63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71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63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63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7718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50978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Pôdy</a:t>
                      </a:r>
                      <a:endParaRPr lang="sk-SK" sz="1200" b="1" i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</a:t>
                      </a:r>
                      <a:endParaRPr lang="sk-SK" sz="1200" b="1" i="1" kern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Cd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Zn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Hg</a:t>
                      </a:r>
                      <a:r>
                        <a:rPr lang="en-US" sz="1200" baseline="30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208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FM</a:t>
                      </a:r>
                      <a:endParaRPr lang="sk-SK" sz="1200" b="1" i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sk-SK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208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ČA</a:t>
                      </a:r>
                      <a:endParaRPr lang="sk-SK" sz="1200" b="1" i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  <a:r>
                        <a:rPr lang="sk-SK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9208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ČM</a:t>
                      </a:r>
                      <a:endParaRPr lang="sk-SK" sz="1200" b="1" i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.9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29.6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r>
                        <a:rPr lang="sk-SK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208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HM</a:t>
                      </a:r>
                      <a:endParaRPr lang="sk-SK" sz="1200" b="1" i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r>
                        <a:rPr lang="sk-SK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208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LM+PG</a:t>
                      </a:r>
                      <a:endParaRPr lang="sk-SK" sz="1200" b="1" i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9208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KM</a:t>
                      </a:r>
                      <a:endParaRPr lang="sk-SK" sz="1200" b="1" i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0008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RM</a:t>
                      </a:r>
                      <a:endParaRPr lang="sk-SK" sz="1200" b="1" i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r>
                        <a:rPr lang="sk-SK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208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</a:t>
                      </a:r>
                      <a:endParaRPr lang="sk-SK" sz="1200" b="1" i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</a:t>
                      </a:r>
                      <a:r>
                        <a:rPr lang="sk-SK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k-SK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Obdĺžnik 2">
            <a:extLst>
              <a:ext uri="{FF2B5EF4-FFF2-40B4-BE49-F238E27FC236}">
                <a16:creationId xmlns:a16="http://schemas.microsoft.com/office/drawing/2014/main" id="{0DB4ACDB-FF5C-4670-4916-B1AA549DBC5C}"/>
              </a:ext>
            </a:extLst>
          </p:cNvPr>
          <p:cNvSpPr/>
          <p:nvPr/>
        </p:nvSpPr>
        <p:spPr>
          <a:xfrm>
            <a:off x="117056" y="445563"/>
            <a:ext cx="11587942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300" b="1" dirty="0">
                <a:latin typeface="Arial" panose="020B0604020202020204" pitchFamily="34" charset="0"/>
                <a:cs typeface="Arial" panose="020B0604020202020204" pitchFamily="34" charset="0"/>
              </a:rPr>
              <a:t>Priemerný obsah rizikových prvkov (mg.kg</a:t>
            </a:r>
            <a:r>
              <a:rPr lang="sk-SK" sz="13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r>
              <a:rPr lang="sk-SK" sz="1300" b="1" dirty="0">
                <a:latin typeface="Arial" panose="020B0604020202020204" pitchFamily="34" charset="0"/>
                <a:cs typeface="Arial" panose="020B0604020202020204" pitchFamily="34" charset="0"/>
              </a:rPr>
              <a:t>) (lúčavka kráľovská) v povrchovom horizonte (0 – 10 cm) hlavných pôdnych typov Slovenska</a:t>
            </a:r>
          </a:p>
        </p:txBody>
      </p:sp>
      <p:sp>
        <p:nvSpPr>
          <p:cNvPr id="5" name="Obdĺžnik 4">
            <a:extLst>
              <a:ext uri="{FF2B5EF4-FFF2-40B4-BE49-F238E27FC236}">
                <a16:creationId xmlns:a16="http://schemas.microsoft.com/office/drawing/2014/main" id="{53AC0264-CD7B-54C8-6356-9AB4718714B9}"/>
              </a:ext>
            </a:extLst>
          </p:cNvPr>
          <p:cNvSpPr/>
          <p:nvPr/>
        </p:nvSpPr>
        <p:spPr>
          <a:xfrm>
            <a:off x="8016043" y="773020"/>
            <a:ext cx="401430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300" b="1" dirty="0"/>
              <a:t>Vysvetlivky: </a:t>
            </a:r>
            <a:r>
              <a:rPr lang="sk-SK" sz="1300" dirty="0"/>
              <a:t>FM – </a:t>
            </a:r>
            <a:r>
              <a:rPr lang="sk-SK" sz="1300" dirty="0" err="1"/>
              <a:t>Fluvizem</a:t>
            </a:r>
            <a:r>
              <a:rPr lang="sk-SK" sz="1300" dirty="0"/>
              <a:t>, ČA – </a:t>
            </a:r>
            <a:r>
              <a:rPr lang="sk-SK" sz="1300" dirty="0" err="1"/>
              <a:t>Čiernica</a:t>
            </a:r>
            <a:r>
              <a:rPr lang="sk-SK" sz="1300" dirty="0"/>
              <a:t>, ČM – Černozem, HM – </a:t>
            </a:r>
            <a:r>
              <a:rPr lang="sk-SK" sz="1300" dirty="0" err="1"/>
              <a:t>Hnedozem</a:t>
            </a:r>
            <a:r>
              <a:rPr lang="sk-SK" sz="1300" dirty="0"/>
              <a:t>, LM+PG – </a:t>
            </a:r>
            <a:r>
              <a:rPr lang="sk-SK" sz="1300" dirty="0" err="1"/>
              <a:t>Luvizem</a:t>
            </a:r>
            <a:r>
              <a:rPr lang="sk-SK" sz="1300" dirty="0"/>
              <a:t> a </a:t>
            </a:r>
            <a:r>
              <a:rPr lang="sk-SK" sz="1300" dirty="0" err="1"/>
              <a:t>Pseudoglej</a:t>
            </a:r>
            <a:r>
              <a:rPr lang="sk-SK" sz="1300" dirty="0"/>
              <a:t>, KM – </a:t>
            </a:r>
            <a:r>
              <a:rPr lang="sk-SK" sz="1300" dirty="0" err="1"/>
              <a:t>Kambizem</a:t>
            </a:r>
            <a:r>
              <a:rPr lang="sk-SK" sz="1300" dirty="0"/>
              <a:t>, RM – </a:t>
            </a:r>
            <a:r>
              <a:rPr lang="sk-SK" sz="1300" dirty="0" err="1"/>
              <a:t>Regozem</a:t>
            </a:r>
            <a:r>
              <a:rPr lang="sk-SK" sz="1300" dirty="0"/>
              <a:t>, RA – </a:t>
            </a:r>
            <a:r>
              <a:rPr lang="sk-SK" sz="1300" dirty="0" err="1"/>
              <a:t>Rendzina</a:t>
            </a:r>
            <a:r>
              <a:rPr lang="sk-SK" sz="1300" dirty="0"/>
              <a:t>, Hg1 – celkový obsah  (analyzátor AMA)</a:t>
            </a:r>
          </a:p>
        </p:txBody>
      </p:sp>
      <p:sp>
        <p:nvSpPr>
          <p:cNvPr id="7" name="BlokTextu 6">
            <a:extLst>
              <a:ext uri="{FF2B5EF4-FFF2-40B4-BE49-F238E27FC236}">
                <a16:creationId xmlns:a16="http://schemas.microsoft.com/office/drawing/2014/main" id="{5E8EB207-E6C8-05C9-26F7-3FB21601B781}"/>
              </a:ext>
            </a:extLst>
          </p:cNvPr>
          <p:cNvSpPr txBox="1"/>
          <p:nvPr/>
        </p:nvSpPr>
        <p:spPr>
          <a:xfrm>
            <a:off x="7929388" y="1853812"/>
            <a:ext cx="426261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Poznámka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obsah rizikových prvkov (rozkladom lúčavkou kráľovskou pre As, Cd, </a:t>
            </a:r>
            <a:r>
              <a:rPr lang="sk-SK" sz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</a:t>
            </a:r>
            <a:r>
              <a:rPr lang="sk-SK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Cr Cu, Ni, Pb, Zn) bol sledovaný len v tých  pôdach, kde ich obsah v predchádzajúcom cykle bol vyšší ako 80 % limitnej hodnoty podľa Vyhlášky 59/2013 MPRV SR, ktorou sa mení a dopĺňa  Zákon o pôde 220/2004 Z. z. </a:t>
            </a:r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ok 3" descr="Obrázok, na ktorom je písmo, text, symbol, grafika">
            <a:extLst>
              <a:ext uri="{FF2B5EF4-FFF2-40B4-BE49-F238E27FC236}">
                <a16:creationId xmlns:a16="http://schemas.microsoft.com/office/drawing/2014/main" id="{CDDEEFF6-6C50-BE74-B8A0-0B9AEA0DBA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graphicFrame>
        <p:nvGraphicFramePr>
          <p:cNvPr id="15" name="Tabuľka 14">
            <a:extLst>
              <a:ext uri="{FF2B5EF4-FFF2-40B4-BE49-F238E27FC236}">
                <a16:creationId xmlns:a16="http://schemas.microsoft.com/office/drawing/2014/main" id="{27BDFB2D-8FE7-5392-B13C-20AFF6294C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484914"/>
              </p:ext>
            </p:extLst>
          </p:nvPr>
        </p:nvGraphicFramePr>
        <p:xfrm>
          <a:off x="212563" y="3606619"/>
          <a:ext cx="9213980" cy="308814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603333">
                  <a:extLst>
                    <a:ext uri="{9D8B030D-6E8A-4147-A177-3AD203B41FA5}">
                      <a16:colId xmlns:a16="http://schemas.microsoft.com/office/drawing/2014/main" val="1674886564"/>
                    </a:ext>
                  </a:extLst>
                </a:gridCol>
                <a:gridCol w="1586760">
                  <a:extLst>
                    <a:ext uri="{9D8B030D-6E8A-4147-A177-3AD203B41FA5}">
                      <a16:colId xmlns:a16="http://schemas.microsoft.com/office/drawing/2014/main" val="424900523"/>
                    </a:ext>
                  </a:extLst>
                </a:gridCol>
                <a:gridCol w="1586760">
                  <a:extLst>
                    <a:ext uri="{9D8B030D-6E8A-4147-A177-3AD203B41FA5}">
                      <a16:colId xmlns:a16="http://schemas.microsoft.com/office/drawing/2014/main" val="2513913140"/>
                    </a:ext>
                  </a:extLst>
                </a:gridCol>
                <a:gridCol w="1581581">
                  <a:extLst>
                    <a:ext uri="{9D8B030D-6E8A-4147-A177-3AD203B41FA5}">
                      <a16:colId xmlns:a16="http://schemas.microsoft.com/office/drawing/2014/main" val="3024324273"/>
                    </a:ext>
                  </a:extLst>
                </a:gridCol>
                <a:gridCol w="1581581">
                  <a:extLst>
                    <a:ext uri="{9D8B030D-6E8A-4147-A177-3AD203B41FA5}">
                      <a16:colId xmlns:a16="http://schemas.microsoft.com/office/drawing/2014/main" val="488373749"/>
                    </a:ext>
                  </a:extLst>
                </a:gridCol>
                <a:gridCol w="1273965">
                  <a:extLst>
                    <a:ext uri="{9D8B030D-6E8A-4147-A177-3AD203B41FA5}">
                      <a16:colId xmlns:a16="http://schemas.microsoft.com/office/drawing/2014/main" val="305971482"/>
                    </a:ext>
                  </a:extLst>
                </a:gridCol>
              </a:tblGrid>
              <a:tr h="181010">
                <a:tc rowSpan="2">
                  <a:txBody>
                    <a:bodyPr/>
                    <a:lstStyle/>
                    <a:p>
                      <a:pPr algn="ctr"/>
                      <a:r>
                        <a:rPr lang="sk-SK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Ukazovateľ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sk-SK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znečistenia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sk-SK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Hodnota prípustného znečistenia rizikového prvku v mg.kg</a:t>
                      </a:r>
                      <a:r>
                        <a:rPr lang="sk-SK" sz="1100" b="1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</a:t>
                      </a:r>
                      <a:r>
                        <a:rPr lang="sk-SK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suchej hmoty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301767"/>
                  </a:ext>
                </a:extLst>
              </a:tr>
              <a:tr h="191981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sk-SK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Limitné hodnoty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sk-SK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Kritické hodnoty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2273679"/>
                  </a:ext>
                </a:extLst>
              </a:tr>
              <a:tr h="362020">
                <a:tc rowSpan="2"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Rizikové prvky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sk-SK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Hg stanovená ako celkový obsah, ostatné ťažké kovy po rozklade v lúčavke kráľovskej a fluór (F) po rozklade tavením s </a:t>
                      </a:r>
                      <a:r>
                        <a:rPr lang="sk-SK" sz="11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NaOH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1843074"/>
                  </a:ext>
                </a:extLst>
              </a:tr>
              <a:tr h="362020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piesočnatá, hlinito-piesočnatá pôda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piesočnato-hlinitá, hlinitá pôda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ílovito-hlinitá, ílovitá pôda, íl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Extrakt 1mol.dm</a:t>
                      </a:r>
                      <a:r>
                        <a:rPr lang="sk-SK" sz="1100" b="1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-3</a:t>
                      </a:r>
                      <a:r>
                        <a:rPr lang="sk-SK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NH</a:t>
                      </a:r>
                      <a:r>
                        <a:rPr lang="sk-SK" sz="1100" b="1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sk-SK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</a:t>
                      </a:r>
                      <a:r>
                        <a:rPr lang="sk-SK" sz="1100" b="1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Extrakcia vodou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808093"/>
                  </a:ext>
                </a:extLst>
              </a:tr>
              <a:tr h="181010">
                <a:tc>
                  <a:txBody>
                    <a:bodyPr/>
                    <a:lstStyle/>
                    <a:p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Arzén (As)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0,4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7635452"/>
                  </a:ext>
                </a:extLst>
              </a:tr>
              <a:tr h="181010">
                <a:tc>
                  <a:txBody>
                    <a:bodyPr/>
                    <a:lstStyle/>
                    <a:p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Kadmium (Cd)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0,4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0,7 (0,4)*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(0,7)*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1399893"/>
                  </a:ext>
                </a:extLst>
              </a:tr>
              <a:tr h="181010">
                <a:tc>
                  <a:txBody>
                    <a:bodyPr/>
                    <a:lstStyle/>
                    <a:p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Kobalt (Co)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4084921"/>
                  </a:ext>
                </a:extLst>
              </a:tr>
              <a:tr h="181010">
                <a:tc>
                  <a:txBody>
                    <a:bodyPr/>
                    <a:lstStyle/>
                    <a:p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Chróm (Cr)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90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0880823"/>
                  </a:ext>
                </a:extLst>
              </a:tr>
              <a:tr h="181010">
                <a:tc>
                  <a:txBody>
                    <a:bodyPr/>
                    <a:lstStyle/>
                    <a:p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Meď (Cu)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6768878"/>
                  </a:ext>
                </a:extLst>
              </a:tr>
              <a:tr h="181010">
                <a:tc>
                  <a:txBody>
                    <a:bodyPr/>
                    <a:lstStyle/>
                    <a:p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Ortuť (Hg)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0,15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0,5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0,75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3050067"/>
                  </a:ext>
                </a:extLst>
              </a:tr>
              <a:tr h="181010">
                <a:tc>
                  <a:txBody>
                    <a:bodyPr/>
                    <a:lstStyle/>
                    <a:p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Nikel (Ni)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 (40)*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 (50)*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1999820"/>
                  </a:ext>
                </a:extLst>
              </a:tr>
              <a:tr h="181010">
                <a:tc>
                  <a:txBody>
                    <a:bodyPr/>
                    <a:lstStyle/>
                    <a:p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Olovo (Pb)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 (70)*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115 (70)**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011671"/>
                  </a:ext>
                </a:extLst>
              </a:tr>
              <a:tr h="181010">
                <a:tc>
                  <a:txBody>
                    <a:bodyPr/>
                    <a:lstStyle/>
                    <a:p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Selén (Se)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0,25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0,4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0,6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480996"/>
                  </a:ext>
                </a:extLst>
              </a:tr>
              <a:tr h="181010">
                <a:tc>
                  <a:txBody>
                    <a:bodyPr/>
                    <a:lstStyle/>
                    <a:p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Zinok (Zn)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150 (100)*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200 (150)*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4260892"/>
                  </a:ext>
                </a:extLst>
              </a:tr>
              <a:tr h="181010">
                <a:tc>
                  <a:txBody>
                    <a:bodyPr/>
                    <a:lstStyle/>
                    <a:p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Fluor (F)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550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600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994541"/>
                  </a:ext>
                </a:extLst>
              </a:tr>
            </a:tbl>
          </a:graphicData>
        </a:graphic>
      </p:graphicFrame>
      <p:sp>
        <p:nvSpPr>
          <p:cNvPr id="16" name="Rectangle 3">
            <a:extLst>
              <a:ext uri="{FF2B5EF4-FFF2-40B4-BE49-F238E27FC236}">
                <a16:creationId xmlns:a16="http://schemas.microsoft.com/office/drawing/2014/main" id="{BDEBF7D0-8377-2339-5CCE-9037F60EE5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59870" y="5392482"/>
            <a:ext cx="261507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altLang="sk-SK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* ak pH(</a:t>
            </a:r>
            <a:r>
              <a:rPr kumimoji="0" lang="sk-SK" altLang="sk-SK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KCl</a:t>
            </a:r>
            <a:r>
              <a:rPr kumimoji="0" lang="sk-SK" altLang="sk-SK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) je menšie ako 6</a:t>
            </a:r>
            <a:endParaRPr kumimoji="0" lang="sk-SK" altLang="sk-SK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altLang="sk-SK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** ak pH(</a:t>
            </a:r>
            <a:r>
              <a:rPr kumimoji="0" lang="sk-SK" altLang="sk-SK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KCl</a:t>
            </a:r>
            <a:r>
              <a:rPr kumimoji="0" lang="sk-SK" altLang="sk-SK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) je menšie ako 5</a:t>
            </a:r>
            <a:endParaRPr kumimoji="0" lang="sk-SK" altLang="sk-SK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altLang="sk-SK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Poznámka: Uvedené údaje platia pre pôdne vzorky získané na orných pôdach z hornej vrstvy hrúbky 0,2 m vysušenej na vzduchu do konštantnej hmotnosti.</a:t>
            </a:r>
            <a:endParaRPr kumimoji="0" lang="sk-SK" altLang="sk-SK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BlokTextu 17">
            <a:extLst>
              <a:ext uri="{FF2B5EF4-FFF2-40B4-BE49-F238E27FC236}">
                <a16:creationId xmlns:a16="http://schemas.microsoft.com/office/drawing/2014/main" id="{D0640F98-78AC-161E-7EF6-476B75E342C1}"/>
              </a:ext>
            </a:extLst>
          </p:cNvPr>
          <p:cNvSpPr txBox="1"/>
          <p:nvPr/>
        </p:nvSpPr>
        <p:spPr>
          <a:xfrm>
            <a:off x="84141" y="3314231"/>
            <a:ext cx="11946208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3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Základné ukazovatele znečistenia poľnohospodárskych pôd rizikovými prvkami stanovené v závislosti od pôdneho druhu a hodnoty pôdnej reakcie</a:t>
            </a:r>
            <a:endParaRPr lang="sk-SK" sz="13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Obrázok 18" descr="Obrázok, na ktorom je text, písmo, snímka obrazovky, grafika">
            <a:extLst>
              <a:ext uri="{FF2B5EF4-FFF2-40B4-BE49-F238E27FC236}">
                <a16:creationId xmlns:a16="http://schemas.microsoft.com/office/drawing/2014/main" id="{356A29EE-1C07-29FA-2479-22A30085D8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2973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lokTextu 8">
            <a:extLst>
              <a:ext uri="{FF2B5EF4-FFF2-40B4-BE49-F238E27FC236}">
                <a16:creationId xmlns:a16="http://schemas.microsoft.com/office/drawing/2014/main" id="{BD545A23-ED2F-C55C-7467-0BEBEAD61A05}"/>
              </a:ext>
            </a:extLst>
          </p:cNvPr>
          <p:cNvSpPr txBox="1"/>
          <p:nvPr/>
        </p:nvSpPr>
        <p:spPr>
          <a:xfrm>
            <a:off x="2200275" y="10518"/>
            <a:ext cx="81343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k-SK" sz="20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Kontaminácia poľnohospodárskych pôd fluórom</a:t>
            </a:r>
            <a:r>
              <a:rPr lang="sk-SK" sz="2000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BlokTextu 11">
            <a:extLst>
              <a:ext uri="{FF2B5EF4-FFF2-40B4-BE49-F238E27FC236}">
                <a16:creationId xmlns:a16="http://schemas.microsoft.com/office/drawing/2014/main" id="{F210ACA9-96C7-2581-FDF4-468B3393ED35}"/>
              </a:ext>
            </a:extLst>
          </p:cNvPr>
          <p:cNvSpPr txBox="1"/>
          <p:nvPr/>
        </p:nvSpPr>
        <p:spPr>
          <a:xfrm>
            <a:off x="1" y="450694"/>
            <a:ext cx="121919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</a:t>
            </a:r>
            <a:r>
              <a:rPr lang="sk-SK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apriek tomu, že množstvo emisií zahájením novej prevádzky pokleslo v porovnaní so starým závodom o 80 až 95 %, obsah fluóru v pôde – najmä na niektorých lokalitách je ešte stále vysoký</a:t>
            </a:r>
            <a:endParaRPr lang="sk-SK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BlokTextu 14">
            <a:extLst>
              <a:ext uri="{FF2B5EF4-FFF2-40B4-BE49-F238E27FC236}">
                <a16:creationId xmlns:a16="http://schemas.microsoft.com/office/drawing/2014/main" id="{C54A0FD7-5D93-09F8-A0CF-5C9611E713CD}"/>
              </a:ext>
            </a:extLst>
          </p:cNvPr>
          <p:cNvSpPr txBox="1"/>
          <p:nvPr/>
        </p:nvSpPr>
        <p:spPr>
          <a:xfrm>
            <a:off x="0" y="961714"/>
            <a:ext cx="1219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</a:t>
            </a:r>
            <a:r>
              <a:rPr lang="sk-SK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ednou z najdôležitejších charakteristík tohto prvku je veľmi úzky interval medzi terapeutickou a toxickou dávkou (</a:t>
            </a:r>
            <a:r>
              <a:rPr lang="sk-SK" sz="1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Gament</a:t>
            </a:r>
            <a:r>
              <a:rPr lang="sk-SK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et al., 1999). </a:t>
            </a:r>
            <a:endParaRPr lang="sk-SK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Graf 6">
            <a:extLst>
              <a:ext uri="{FF2B5EF4-FFF2-40B4-BE49-F238E27FC236}">
                <a16:creationId xmlns:a16="http://schemas.microsoft.com/office/drawing/2014/main" id="{AB9D62DC-2921-51E7-41DF-6A486AE32DE4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505" y="1650850"/>
            <a:ext cx="6937952" cy="4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BlokTextu 16">
            <a:extLst>
              <a:ext uri="{FF2B5EF4-FFF2-40B4-BE49-F238E27FC236}">
                <a16:creationId xmlns:a16="http://schemas.microsoft.com/office/drawing/2014/main" id="{8F431893-2B2F-339F-A847-4747FF2FE79A}"/>
              </a:ext>
            </a:extLst>
          </p:cNvPr>
          <p:cNvSpPr txBox="1"/>
          <p:nvPr/>
        </p:nvSpPr>
        <p:spPr>
          <a:xfrm>
            <a:off x="0" y="6114918"/>
            <a:ext cx="1219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sk-SK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 by sme predpokladali</a:t>
            </a:r>
            <a:r>
              <a:rPr lang="sk-SK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že </a:t>
            </a:r>
            <a:r>
              <a:rPr lang="sk-SK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trend znižovania obsahu fluóru bude pozvoľne prebiehať</a:t>
            </a:r>
            <a:r>
              <a:rPr lang="sk-SK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sk-SK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podľa uvedeného modelu tak za cca obdobie 50-60 rokov sa jeho obsah v pôde dostane na hranicu platného hygienického limitu – 5 mg.kg</a:t>
            </a:r>
            <a:r>
              <a:rPr lang="sk-SK" sz="160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-1</a:t>
            </a:r>
            <a:r>
              <a:rPr lang="sk-SK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k-SK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>
            <a:extLst>
              <a:ext uri="{FF2B5EF4-FFF2-40B4-BE49-F238E27FC236}">
                <a16:creationId xmlns:a16="http://schemas.microsoft.com/office/drawing/2014/main" id="{2E4794FA-4BD0-F110-3BEC-77A2F75D9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" y="1788191"/>
            <a:ext cx="4887884" cy="367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1F7D188A-D2A1-8E0E-187E-D486108BC7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3" name="Obrázok 2" descr="Obrázok, na ktorom je text, písmo, snímka obrazovky, grafika">
            <a:extLst>
              <a:ext uri="{FF2B5EF4-FFF2-40B4-BE49-F238E27FC236}">
                <a16:creationId xmlns:a16="http://schemas.microsoft.com/office/drawing/2014/main" id="{4C6D4856-9F66-7E76-20BB-1FAAEB9615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3752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obsah 5">
            <a:extLst>
              <a:ext uri="{FF2B5EF4-FFF2-40B4-BE49-F238E27FC236}">
                <a16:creationId xmlns:a16="http://schemas.microsoft.com/office/drawing/2014/main" id="{0EC167D8-616A-1BF7-1517-AFC31575149F}"/>
              </a:ext>
            </a:extLst>
          </p:cNvPr>
          <p:cNvSpPr txBox="1">
            <a:spLocks/>
          </p:cNvSpPr>
          <p:nvPr/>
        </p:nvSpPr>
        <p:spPr>
          <a:xfrm>
            <a:off x="0" y="600075"/>
            <a:ext cx="3567171" cy="3723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sk-SK" sz="2400" b="1" dirty="0">
                <a:solidFill>
                  <a:schemeClr val="accent6">
                    <a:lumMod val="50000"/>
                  </a:schemeClr>
                </a:solidFill>
              </a:rPr>
              <a:t>Pôdna organická hmota</a:t>
            </a: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37DC39CB-79B7-DFA0-A01E-FBF999E5F0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731" y="1128454"/>
            <a:ext cx="358278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sk-SK" b="1" dirty="0">
                <a:solidFill>
                  <a:schemeClr val="accent6">
                    <a:lumMod val="50000"/>
                  </a:schemeClr>
                </a:solidFill>
              </a:rPr>
              <a:t>Súčasný stav a vývoj</a:t>
            </a:r>
            <a:endParaRPr lang="sk-SK" b="1" noProof="1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bol zistený mierny úbytok POH na orných pôdach, 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v poslednom období však zisťujeme jej určitú stabilizáciu (približuje sa k stavu zistenom na začiatku monitorovania)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v kvalitatívnych parametroch neboli zatiaľ zistené štatisticky preukazné zmeny</a:t>
            </a:r>
            <a:endParaRPr lang="sk-SK" sz="1600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45F9198F-B279-5177-32DD-090192891D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46" y="3862689"/>
            <a:ext cx="372875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sk-SK" b="1" dirty="0">
                <a:solidFill>
                  <a:schemeClr val="accent6">
                    <a:lumMod val="50000"/>
                  </a:schemeClr>
                </a:solidFill>
              </a:rPr>
              <a:t>Spôsob ochrany a využívania</a:t>
            </a:r>
            <a:endParaRPr lang="sk-SK" b="1" noProof="1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zbytočne nerozširovať plochy orných pôd (najmä v horských a podhorských oblastiach), 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do osevných postupov zaraďovať plodiny, ktoré zanechávajú po sebe viacej organických pozberových zvyškov, 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pravidelný prísun kvalitných organických hnojív</a:t>
            </a:r>
            <a:endParaRPr lang="sk-SK" sz="1600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uľka 6">
            <a:extLst>
              <a:ext uri="{FF2B5EF4-FFF2-40B4-BE49-F238E27FC236}">
                <a16:creationId xmlns:a16="http://schemas.microsoft.com/office/drawing/2014/main" id="{8DCF62BF-9560-6691-33D4-A2E34FD956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920238"/>
              </p:ext>
            </p:extLst>
          </p:nvPr>
        </p:nvGraphicFramePr>
        <p:xfrm>
          <a:off x="5965485" y="338540"/>
          <a:ext cx="5949706" cy="6446520"/>
        </p:xfrm>
        <a:graphic>
          <a:graphicData uri="http://schemas.openxmlformats.org/drawingml/2006/table">
            <a:tbl>
              <a:tblPr firstRow="1" firstCol="1" bandRow="1"/>
              <a:tblGrid>
                <a:gridCol w="1926857">
                  <a:extLst>
                    <a:ext uri="{9D8B030D-6E8A-4147-A177-3AD203B41FA5}">
                      <a16:colId xmlns:a16="http://schemas.microsoft.com/office/drawing/2014/main" val="197634613"/>
                    </a:ext>
                  </a:extLst>
                </a:gridCol>
                <a:gridCol w="686531">
                  <a:extLst>
                    <a:ext uri="{9D8B030D-6E8A-4147-A177-3AD203B41FA5}">
                      <a16:colId xmlns:a16="http://schemas.microsoft.com/office/drawing/2014/main" val="2289419576"/>
                    </a:ext>
                  </a:extLst>
                </a:gridCol>
                <a:gridCol w="1281003">
                  <a:extLst>
                    <a:ext uri="{9D8B030D-6E8A-4147-A177-3AD203B41FA5}">
                      <a16:colId xmlns:a16="http://schemas.microsoft.com/office/drawing/2014/main" val="1460061916"/>
                    </a:ext>
                  </a:extLst>
                </a:gridCol>
                <a:gridCol w="685105">
                  <a:extLst>
                    <a:ext uri="{9D8B030D-6E8A-4147-A177-3AD203B41FA5}">
                      <a16:colId xmlns:a16="http://schemas.microsoft.com/office/drawing/2014/main" val="3988858631"/>
                    </a:ext>
                  </a:extLst>
                </a:gridCol>
                <a:gridCol w="685105">
                  <a:extLst>
                    <a:ext uri="{9D8B030D-6E8A-4147-A177-3AD203B41FA5}">
                      <a16:colId xmlns:a16="http://schemas.microsoft.com/office/drawing/2014/main" val="508747936"/>
                    </a:ext>
                  </a:extLst>
                </a:gridCol>
                <a:gridCol w="685105">
                  <a:extLst>
                    <a:ext uri="{9D8B030D-6E8A-4147-A177-3AD203B41FA5}">
                      <a16:colId xmlns:a16="http://schemas.microsoft.com/office/drawing/2014/main" val="3626960201"/>
                    </a:ext>
                  </a:extLst>
                </a:gridCol>
              </a:tblGrid>
              <a:tr h="192954">
                <a:tc>
                  <a:txBody>
                    <a:bodyPr/>
                    <a:lstStyle/>
                    <a:p>
                      <a:pPr algn="ctr"/>
                      <a:r>
                        <a:rPr lang="sk-SK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Pôdy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Druh pozemku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Hĺbka odberu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POC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76610"/>
                  </a:ext>
                </a:extLst>
              </a:tr>
              <a:tr h="96477">
                <a:tc>
                  <a:txBody>
                    <a:bodyPr/>
                    <a:lstStyle/>
                    <a:p>
                      <a:endParaRPr lang="sk-SK" sz="9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pôdnej vzorky v m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r>
                        <a:rPr lang="sk-SK" sz="900" b="1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min.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r>
                        <a:rPr lang="sk-SK" sz="900" b="1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max.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308510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 a KMg na flyši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TTP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1,03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5,76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3,37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4333507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endParaRPr lang="sk-SK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0,33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2,23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0,96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928462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 a KMg na flyši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0,89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3,60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2,09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618538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endParaRPr lang="sk-SK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0,25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1,93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0,94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765168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 na kys. subst. a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TTP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2,07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6,91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3,64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929793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pestrých bridliciach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0,20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2,50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0,91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8953115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 na kys. subst. a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0,71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2,80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1,84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1208788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pestrých bridliciach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0,25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1,68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0,81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2212812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 na vulkanitoch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TTP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2,28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5,12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8119737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endParaRPr lang="sk-SK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0,70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2,00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1,28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91867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 na vulkanitoch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1,43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4,26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2,60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407302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endParaRPr lang="sk-SK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0,50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1,15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0,77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77856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 na karb. subst.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TTP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2,04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8,75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4,43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196847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endParaRPr lang="sk-SK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0,65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4,19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1,98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3341678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 na karb. subst.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–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1,25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3,11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2,12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204485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endParaRPr lang="sk-SK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–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0,98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2,35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1,04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615652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RA, PR a Lic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TTP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1,72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18,40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5,62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2700916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endParaRPr lang="sk-SK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0,30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7,56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2,60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422074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1,09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4,30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2,64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593199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endParaRPr lang="sk-SK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0,20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2,57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1,39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871681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PG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TTP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2,37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7,86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4,71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3386159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endParaRPr lang="sk-SK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0,17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1,63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0,67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098652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PG a LM pseudoglejové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1,02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3,39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1,79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730281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endParaRPr lang="sk-SK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0,07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2,42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0,59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220453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ČM a ČM hnedozemné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1,03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2,74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1,84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619611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endParaRPr lang="sk-SK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0,69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2,71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1,53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1390514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ČA na karbonát. fluv.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1,07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5,63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2,57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9146278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sedimentoch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0,13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3,22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1,77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1618752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ČA na nekarbonát. fluv.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1,66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4,39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2,42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2264795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sedimentoch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0,46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1,57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586871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FM a FM glejové na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0,64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3,45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2,18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434665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karb.fluv.sedimetoch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0,35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2,73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9489967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FM a FM glejové na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0,91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4,89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2,43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313380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nekarb.fluv.sedimetoch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0,35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2,22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1,10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52259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RM na karb.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0,66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3,15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1,49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487367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viatych pieskoch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0,26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0,95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0,67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314655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RM na nekarb.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0,79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1,41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1,04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2568232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viatych pieskoch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0,20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0,43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5849850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HM a HM pseudoglej.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1,13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3,08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1,70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0890821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endParaRPr lang="sk-SK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0,51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1,54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0,93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0482376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PZ, RN a LI  na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TTP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5,43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14,01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10,03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88580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kyslých substrátoch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0,97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3,30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2,20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1434078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SC,SK na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OP/TTP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0 - 10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1,72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3,40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2,41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8629887"/>
                  </a:ext>
                </a:extLst>
              </a:tr>
              <a:tr h="118734"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rôznych substrátoch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35 - 45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0,31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3,10</a:t>
                      </a:r>
                      <a:endParaRPr lang="sk-SK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1,82</a:t>
                      </a:r>
                      <a:endParaRPr lang="sk-SK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1882" marR="218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5637572"/>
                  </a:ext>
                </a:extLst>
              </a:tr>
            </a:tbl>
          </a:graphicData>
        </a:graphic>
      </p:graphicFrame>
      <p:sp>
        <p:nvSpPr>
          <p:cNvPr id="12" name="BlokTextu 11">
            <a:extLst>
              <a:ext uri="{FF2B5EF4-FFF2-40B4-BE49-F238E27FC236}">
                <a16:creationId xmlns:a16="http://schemas.microsoft.com/office/drawing/2014/main" id="{935F7194-DCC2-9A7B-5752-07DA26DEC292}"/>
              </a:ext>
            </a:extLst>
          </p:cNvPr>
          <p:cNvSpPr txBox="1"/>
          <p:nvPr/>
        </p:nvSpPr>
        <p:spPr>
          <a:xfrm>
            <a:off x="5888467" y="67380"/>
            <a:ext cx="61098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Obsah POC (%)  v sledovaných pôdach v 6. monitorovacom cykle</a:t>
            </a:r>
            <a:endParaRPr lang="sk-SK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BlokTextu 13">
            <a:extLst>
              <a:ext uri="{FF2B5EF4-FFF2-40B4-BE49-F238E27FC236}">
                <a16:creationId xmlns:a16="http://schemas.microsoft.com/office/drawing/2014/main" id="{85A3B10D-E59A-6D04-4E55-28BFC5449A64}"/>
              </a:ext>
            </a:extLst>
          </p:cNvPr>
          <p:cNvSpPr txBox="1"/>
          <p:nvPr/>
        </p:nvSpPr>
        <p:spPr>
          <a:xfrm>
            <a:off x="3761510" y="264504"/>
            <a:ext cx="2165466" cy="667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KM 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KMg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flyši –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 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pseudoglejové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flyši, KM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kys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subst. a pestrých bridliciach –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kyslých substrátoch a pestrých bridliciach, KM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vulkanitoch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vulkanitoch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KM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karb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subst. –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karbonátových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substrátoch, RA, PR a 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LIc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rendziny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pararendziny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 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litozeme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karbonátové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RA –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rendziny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PG –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pseudogleje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polygenetických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sprašových hlinách, PG a LM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pseudoglejové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pseudogleje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 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luvizeme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pseudoglejové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polygenetických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sprašových hlinách, ČM a ČM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hnedozemené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černozeme a černozeme hnedozemné na sprašiach, ČA na karbonát.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sedimentoch –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čiernice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karbonátových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fluviánych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sedimentoch, ČA na 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nekarbonát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sedimentoch –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čiernice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nekarbonátových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fluviánych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sedimentoch, FM a FM glejové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karb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sedimentoch –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fluvizeme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 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fluvizeme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glejové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karbonátových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fluviánych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sedimentoch, FM a FM glejové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nekarb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sedimentoch –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fluvizeme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 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fluvizeme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glejové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nekarbonátových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fluviánych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sedimentoch, RM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karb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viat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pieskoch –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regozeme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karbonátových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viatych pieskoch, RM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nekarb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viat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pieskoch –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regozeme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nekarbonátových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viatych pieskoch, HM a HM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pseudoglej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–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hnedozeme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 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hnedozeme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pseuoglejové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sprašiach, resp.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polygenetických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hlinách, PZ, RN a LI na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kysl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subst. </a:t>
            </a:r>
            <a:endParaRPr lang="sk-SK" sz="95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podzoly, 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rankre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 </a:t>
            </a:r>
            <a:r>
              <a:rPr lang="sk-SK" sz="95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litozeme</a:t>
            </a:r>
            <a:r>
              <a:rPr lang="sk-SK" sz="9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na kyslých substrátoch – vysokohorské polohy nad hornou hranicou lesa</a:t>
            </a:r>
            <a:endParaRPr lang="sk-SK" sz="95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6" name="BlokTextu 15">
            <a:extLst>
              <a:ext uri="{FF2B5EF4-FFF2-40B4-BE49-F238E27FC236}">
                <a16:creationId xmlns:a16="http://schemas.microsoft.com/office/drawing/2014/main" id="{B294868A-512C-47F5-1BEC-7AC03068969E}"/>
              </a:ext>
            </a:extLst>
          </p:cNvPr>
          <p:cNvSpPr txBox="1"/>
          <p:nvPr/>
        </p:nvSpPr>
        <p:spPr>
          <a:xfrm>
            <a:off x="3974624" y="46381"/>
            <a:ext cx="157526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sk-SK" sz="1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Vysvetlivky k tabuľke</a:t>
            </a:r>
            <a:endParaRPr lang="sk-SK" sz="1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Obrázok 2" descr="Obrázok, na ktorom je text, písmo, snímka obrazovky, grafika">
            <a:extLst>
              <a:ext uri="{FF2B5EF4-FFF2-40B4-BE49-F238E27FC236}">
                <a16:creationId xmlns:a16="http://schemas.microsoft.com/office/drawing/2014/main" id="{4EE639C4-7B14-8A74-86A1-DBE855ECCD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90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lokTextu 4">
            <a:extLst>
              <a:ext uri="{FF2B5EF4-FFF2-40B4-BE49-F238E27FC236}">
                <a16:creationId xmlns:a16="http://schemas.microsoft.com/office/drawing/2014/main" id="{04A34AE5-299C-12C4-BC80-BEB1E1FAC40E}"/>
              </a:ext>
            </a:extLst>
          </p:cNvPr>
          <p:cNvSpPr txBox="1"/>
          <p:nvPr/>
        </p:nvSpPr>
        <p:spPr>
          <a:xfrm>
            <a:off x="2028551" y="104588"/>
            <a:ext cx="86909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8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Vývoj obsahu pôdnej organickej hmoty na príklade pôdneho typu </a:t>
            </a:r>
            <a:r>
              <a:rPr lang="sk-SK" b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sk-SK" sz="1800" b="1" dirty="0" err="1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ambizem</a:t>
            </a:r>
            <a:r>
              <a:rPr lang="sk-SK" sz="18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k-SK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Graf 1">
            <a:extLst>
              <a:ext uri="{FF2B5EF4-FFF2-40B4-BE49-F238E27FC236}">
                <a16:creationId xmlns:a16="http://schemas.microsoft.com/office/drawing/2014/main" id="{270D5C19-82CC-B608-AB39-8AB8DD220BA5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54" y="973074"/>
            <a:ext cx="5426245" cy="2246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lokTextu 6">
            <a:extLst>
              <a:ext uri="{FF2B5EF4-FFF2-40B4-BE49-F238E27FC236}">
                <a16:creationId xmlns:a16="http://schemas.microsoft.com/office/drawing/2014/main" id="{13676AA6-6746-6A83-7C51-70CA08702427}"/>
              </a:ext>
            </a:extLst>
          </p:cNvPr>
          <p:cNvSpPr txBox="1"/>
          <p:nvPr/>
        </p:nvSpPr>
        <p:spPr>
          <a:xfrm>
            <a:off x="312536" y="666697"/>
            <a:ext cx="542324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Vývoj obsahu POC (%) v povrchovej (0-10 cm) vrstve </a:t>
            </a:r>
            <a:r>
              <a:rPr lang="sk-SK" sz="12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kambizemí</a:t>
            </a:r>
            <a:r>
              <a:rPr lang="sk-SK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TTP</a:t>
            </a:r>
            <a:endParaRPr lang="sk-SK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BlokTextu 11">
            <a:extLst>
              <a:ext uri="{FF2B5EF4-FFF2-40B4-BE49-F238E27FC236}">
                <a16:creationId xmlns:a16="http://schemas.microsoft.com/office/drawing/2014/main" id="{8E325F0C-F8D5-D93F-40ED-1393F5BC0BA6}"/>
              </a:ext>
            </a:extLst>
          </p:cNvPr>
          <p:cNvSpPr txBox="1"/>
          <p:nvPr/>
        </p:nvSpPr>
        <p:spPr>
          <a:xfrm>
            <a:off x="312536" y="6118224"/>
            <a:ext cx="112926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540385" algn="l"/>
              </a:tabLst>
            </a:pPr>
            <a:r>
              <a:rPr lang="sk-SK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sk-SK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 </a:t>
            </a:r>
            <a:r>
              <a:rPr lang="sk-SK" sz="14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 </a:t>
            </a:r>
            <a:r>
              <a:rPr lang="sk-SK" sz="14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sk-SK" sz="14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pseudoglejové</a:t>
            </a:r>
            <a:r>
              <a:rPr lang="sk-SK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flyši, </a:t>
            </a:r>
            <a:r>
              <a:rPr lang="sk-SK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sk-SK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</a:t>
            </a:r>
            <a:r>
              <a:rPr lang="sk-SK" sz="14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kyslých substrátoch a pestrých bridliciach, </a:t>
            </a:r>
            <a:r>
              <a:rPr lang="sk-SK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sk-SK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- </a:t>
            </a:r>
            <a:r>
              <a:rPr lang="sk-SK" sz="14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14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vulkanitoch</a:t>
            </a:r>
            <a:r>
              <a:rPr lang="sk-SK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sk-SK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4 - </a:t>
            </a:r>
            <a:r>
              <a:rPr lang="sk-SK" sz="14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14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karbonátových</a:t>
            </a:r>
            <a:r>
              <a:rPr lang="sk-SK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substrátoch</a:t>
            </a:r>
          </a:p>
        </p:txBody>
      </p:sp>
      <p:pic>
        <p:nvPicPr>
          <p:cNvPr id="6147" name="Graf 1">
            <a:extLst>
              <a:ext uri="{FF2B5EF4-FFF2-40B4-BE49-F238E27FC236}">
                <a16:creationId xmlns:a16="http://schemas.microsoft.com/office/drawing/2014/main" id="{DD74E8B7-121A-3C5D-5D20-B173D461B4D0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56281"/>
            <a:ext cx="5509228" cy="2246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BlokTextu 13">
            <a:extLst>
              <a:ext uri="{FF2B5EF4-FFF2-40B4-BE49-F238E27FC236}">
                <a16:creationId xmlns:a16="http://schemas.microsoft.com/office/drawing/2014/main" id="{1204FB18-0016-52FB-392B-DE62EDB146C9}"/>
              </a:ext>
            </a:extLst>
          </p:cNvPr>
          <p:cNvSpPr txBox="1"/>
          <p:nvPr/>
        </p:nvSpPr>
        <p:spPr>
          <a:xfrm>
            <a:off x="6193433" y="628607"/>
            <a:ext cx="53363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sk-SK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Vývoj obsahu POC (%) v povrchovej (0-10 cm) vrstve </a:t>
            </a:r>
            <a:r>
              <a:rPr lang="sk-SK" sz="12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kambizemí</a:t>
            </a:r>
            <a:r>
              <a:rPr lang="sk-SK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OP</a:t>
            </a:r>
          </a:p>
        </p:txBody>
      </p:sp>
      <p:pic>
        <p:nvPicPr>
          <p:cNvPr id="6148" name="Graf 1">
            <a:extLst>
              <a:ext uri="{FF2B5EF4-FFF2-40B4-BE49-F238E27FC236}">
                <a16:creationId xmlns:a16="http://schemas.microsoft.com/office/drawing/2014/main" id="{6F38A5B9-6570-1E1C-97C8-8D6BBC6F5293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54" y="3733816"/>
            <a:ext cx="5468702" cy="2246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BlokTextu 15">
            <a:extLst>
              <a:ext uri="{FF2B5EF4-FFF2-40B4-BE49-F238E27FC236}">
                <a16:creationId xmlns:a16="http://schemas.microsoft.com/office/drawing/2014/main" id="{93DCA8C6-9EE3-DE4F-F264-90FFA9CCDA14}"/>
              </a:ext>
            </a:extLst>
          </p:cNvPr>
          <p:cNvSpPr txBox="1"/>
          <p:nvPr/>
        </p:nvSpPr>
        <p:spPr>
          <a:xfrm>
            <a:off x="312536" y="3369224"/>
            <a:ext cx="58274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sk-SK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Vývoj obsahu POC (%) v podpovrchovej (35-45 cm ) vrstve </a:t>
            </a:r>
            <a:r>
              <a:rPr lang="sk-SK" sz="12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kambizemí</a:t>
            </a:r>
            <a:r>
              <a:rPr lang="sk-SK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TTP</a:t>
            </a:r>
          </a:p>
        </p:txBody>
      </p:sp>
      <p:pic>
        <p:nvPicPr>
          <p:cNvPr id="6149" name="Graf 1">
            <a:extLst>
              <a:ext uri="{FF2B5EF4-FFF2-40B4-BE49-F238E27FC236}">
                <a16:creationId xmlns:a16="http://schemas.microsoft.com/office/drawing/2014/main" id="{7F786D42-9358-1C69-5515-0E1C31987F92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019" y="3755938"/>
            <a:ext cx="5468702" cy="2246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BlokTextu 17">
            <a:extLst>
              <a:ext uri="{FF2B5EF4-FFF2-40B4-BE49-F238E27FC236}">
                <a16:creationId xmlns:a16="http://schemas.microsoft.com/office/drawing/2014/main" id="{78E5E99A-E4C0-660F-3C44-5F8C54DCC36D}"/>
              </a:ext>
            </a:extLst>
          </p:cNvPr>
          <p:cNvSpPr txBox="1"/>
          <p:nvPr/>
        </p:nvSpPr>
        <p:spPr>
          <a:xfrm>
            <a:off x="6096000" y="3386344"/>
            <a:ext cx="572928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Vývoj obsahu POC (%) v podpovrchovej (35-45 cm ) vrstve </a:t>
            </a:r>
            <a:r>
              <a:rPr lang="sk-SK" sz="12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kambizemí</a:t>
            </a:r>
            <a:r>
              <a:rPr lang="sk-SK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OP</a:t>
            </a:r>
            <a:endParaRPr lang="sk-SK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E8199EB1-317B-E829-EAC2-41C2CCA0E4D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3" name="Obrázok 2" descr="Obrázok, na ktorom je text, písmo, snímka obrazovky, grafika">
            <a:extLst>
              <a:ext uri="{FF2B5EF4-FFF2-40B4-BE49-F238E27FC236}">
                <a16:creationId xmlns:a16="http://schemas.microsoft.com/office/drawing/2014/main" id="{F16FF929-E2FB-5E9B-26FD-0FB237AA056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3971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kTextu 2">
            <a:extLst>
              <a:ext uri="{FF2B5EF4-FFF2-40B4-BE49-F238E27FC236}">
                <a16:creationId xmlns:a16="http://schemas.microsoft.com/office/drawing/2014/main" id="{A8EFEFDD-45C3-20F4-CB48-B002121CC0DA}"/>
              </a:ext>
            </a:extLst>
          </p:cNvPr>
          <p:cNvSpPr txBox="1"/>
          <p:nvPr/>
        </p:nvSpPr>
        <p:spPr>
          <a:xfrm>
            <a:off x="4453544" y="69597"/>
            <a:ext cx="34851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4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Monitoring rašelinísk</a:t>
            </a:r>
            <a:endParaRPr lang="sk-SK"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BlokTextu 5">
            <a:extLst>
              <a:ext uri="{FF2B5EF4-FFF2-40B4-BE49-F238E27FC236}">
                <a16:creationId xmlns:a16="http://schemas.microsoft.com/office/drawing/2014/main" id="{30994CFF-295E-8699-4DCA-7841B0112F73}"/>
              </a:ext>
            </a:extLst>
          </p:cNvPr>
          <p:cNvSpPr txBox="1"/>
          <p:nvPr/>
        </p:nvSpPr>
        <p:spPr>
          <a:xfrm>
            <a:off x="255616" y="623284"/>
            <a:ext cx="118144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b="1" i="0" dirty="0" err="1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Vrchovisko</a:t>
            </a:r>
            <a:r>
              <a:rPr lang="sk-SK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sk-SK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tento typ rašeliniska je zásobovaný len zrážkovou vodou, je extrémne kyslé a veľmi chudobné na živiny (Trnka, 2007)</a:t>
            </a:r>
            <a:endParaRPr lang="sk-SK" dirty="0"/>
          </a:p>
        </p:txBody>
      </p:sp>
      <p:sp>
        <p:nvSpPr>
          <p:cNvPr id="8" name="BlokTextu 7">
            <a:extLst>
              <a:ext uri="{FF2B5EF4-FFF2-40B4-BE49-F238E27FC236}">
                <a16:creationId xmlns:a16="http://schemas.microsoft.com/office/drawing/2014/main" id="{229127FE-1620-684E-B272-F90B7BEEBE43}"/>
              </a:ext>
            </a:extLst>
          </p:cNvPr>
          <p:cNvSpPr txBox="1"/>
          <p:nvPr/>
        </p:nvSpPr>
        <p:spPr>
          <a:xfrm>
            <a:off x="255615" y="1342104"/>
            <a:ext cx="114819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b="1" i="0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Slatina</a:t>
            </a:r>
            <a:r>
              <a:rPr lang="sk-SK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– tento typ rašeliniska je zásobovaný len podzemnou vodou, vysoký obsah živín v pôde spôsobuje bohaté zastúpenie rastlín (Natura, 2000)</a:t>
            </a:r>
            <a:endParaRPr lang="sk-SK" dirty="0"/>
          </a:p>
        </p:txBody>
      </p:sp>
      <p:pic>
        <p:nvPicPr>
          <p:cNvPr id="1026" name="Graf 1">
            <a:extLst>
              <a:ext uri="{FF2B5EF4-FFF2-40B4-BE49-F238E27FC236}">
                <a16:creationId xmlns:a16="http://schemas.microsoft.com/office/drawing/2014/main" id="{A4E0B82D-2920-C759-56FF-20D0E49FC620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928" y="2400416"/>
            <a:ext cx="7680960" cy="4000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BlokTextu 9">
            <a:extLst>
              <a:ext uri="{FF2B5EF4-FFF2-40B4-BE49-F238E27FC236}">
                <a16:creationId xmlns:a16="http://schemas.microsoft.com/office/drawing/2014/main" id="{C510CA14-76FF-BDC0-6BBD-8B7D8B1B5FAB}"/>
              </a:ext>
            </a:extLst>
          </p:cNvPr>
          <p:cNvSpPr txBox="1"/>
          <p:nvPr/>
        </p:nvSpPr>
        <p:spPr>
          <a:xfrm>
            <a:off x="4126233" y="1988435"/>
            <a:ext cx="79241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Porovnanie vývoja obsahu OC (%) na jednotlivých rašeliniskách v hĺbke 20 cm</a:t>
            </a:r>
            <a:endParaRPr lang="sk-SK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BlokTextu 11">
            <a:extLst>
              <a:ext uri="{FF2B5EF4-FFF2-40B4-BE49-F238E27FC236}">
                <a16:creationId xmlns:a16="http://schemas.microsoft.com/office/drawing/2014/main" id="{1B86919A-514D-396F-9BCA-11B133F29CE8}"/>
              </a:ext>
            </a:extLst>
          </p:cNvPr>
          <p:cNvSpPr txBox="1"/>
          <p:nvPr/>
        </p:nvSpPr>
        <p:spPr>
          <a:xfrm>
            <a:off x="255615" y="2400416"/>
            <a:ext cx="3870618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obsah organického uhlíka v rašelinách, môže byť vo výraznej miere ovplyvnené zásahmi človeka</a:t>
            </a:r>
          </a:p>
          <a:p>
            <a:r>
              <a:rPr lang="sk-SK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</a:t>
            </a:r>
            <a:r>
              <a:rPr lang="sk-SK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egatívny vplyv na obsah organického uhlíka v rašelinách má klimatická zmena, predovšetkým postupné zvyšovanie teploty, ktoré akceleruje mineralizačné trendy v rašelinách a uvoľňovanie CO</a:t>
            </a:r>
            <a:r>
              <a:rPr lang="sk-SK" sz="16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 </a:t>
            </a:r>
            <a:r>
              <a:rPr lang="sk-SK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 atmosféry.</a:t>
            </a:r>
            <a:endParaRPr lang="sk-SK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865DAB04-C188-F0C9-53AE-5C84CC422F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5" name="Obrázok 4" descr="Obrázok, na ktorom je text, písmo, snímka obrazovky, grafika">
            <a:extLst>
              <a:ext uri="{FF2B5EF4-FFF2-40B4-BE49-F238E27FC236}">
                <a16:creationId xmlns:a16="http://schemas.microsoft.com/office/drawing/2014/main" id="{25A6113F-8955-066A-9F9B-3C6174E5B8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117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 descr="Obrázok, na ktorom je text, písmo, snímka obrazovky, grafika">
            <a:extLst>
              <a:ext uri="{FF2B5EF4-FFF2-40B4-BE49-F238E27FC236}">
                <a16:creationId xmlns:a16="http://schemas.microsoft.com/office/drawing/2014/main" id="{5B8924F8-42AC-0C84-798D-DF95BF848B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  <p:pic>
        <p:nvPicPr>
          <p:cNvPr id="2050" name="Obrázok 1" descr="Obrázok, na ktorom je exteriér, nebo, oblak, krajina&#10;&#10;Automaticky generovaný popis">
            <a:extLst>
              <a:ext uri="{FF2B5EF4-FFF2-40B4-BE49-F238E27FC236}">
                <a16:creationId xmlns:a16="http://schemas.microsoft.com/office/drawing/2014/main" id="{2CB1B82D-DFD0-A4D2-212E-BC820EF9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52" y="682489"/>
            <a:ext cx="4274382" cy="268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BlokTextu 2">
            <a:extLst>
              <a:ext uri="{FF2B5EF4-FFF2-40B4-BE49-F238E27FC236}">
                <a16:creationId xmlns:a16="http://schemas.microsoft.com/office/drawing/2014/main" id="{07C71418-D8EC-A6F8-6A49-A33F4E9AA3D3}"/>
              </a:ext>
            </a:extLst>
          </p:cNvPr>
          <p:cNvSpPr txBox="1"/>
          <p:nvPr/>
        </p:nvSpPr>
        <p:spPr>
          <a:xfrm>
            <a:off x="155604" y="458113"/>
            <a:ext cx="443276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sk-SK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latinné rašelinisko Belianske lúky (kataster Spišská Belá)</a:t>
            </a:r>
            <a:endParaRPr lang="sk-SK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Obrázok 1" descr="Obrázok, na ktorom je exteriér, rastlina, nebo, pole&#10;&#10;Automaticky generovaný popis">
            <a:extLst>
              <a:ext uri="{FF2B5EF4-FFF2-40B4-BE49-F238E27FC236}">
                <a16:creationId xmlns:a16="http://schemas.microsoft.com/office/drawing/2014/main" id="{C0A3E1E4-A813-CEC6-B2BD-9F254FD91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668" y="893726"/>
            <a:ext cx="4264664" cy="268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34AE058A-60B1-0122-0B89-1BF7C72CF4F6}"/>
              </a:ext>
            </a:extLst>
          </p:cNvPr>
          <p:cNvSpPr txBox="1"/>
          <p:nvPr/>
        </p:nvSpPr>
        <p:spPr>
          <a:xfrm>
            <a:off x="4171160" y="658312"/>
            <a:ext cx="390074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Slatinné rašelinisko </a:t>
            </a:r>
            <a:r>
              <a:rPr lang="sk-SK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Abrod</a:t>
            </a:r>
            <a:r>
              <a:rPr lang="sk-SK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(kataster Veľké Leváre)</a:t>
            </a:r>
            <a:endParaRPr lang="sk-SK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Obrázok 1" descr="Obrázok, na ktorom je exteriér, rastlina, strom, tráva">
            <a:extLst>
              <a:ext uri="{FF2B5EF4-FFF2-40B4-BE49-F238E27FC236}">
                <a16:creationId xmlns:a16="http://schemas.microsoft.com/office/drawing/2014/main" id="{81EC3683-49C2-FFAB-3B96-A41DAB728E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07" y="4000427"/>
            <a:ext cx="4228838" cy="27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lokTextu 6">
            <a:extLst>
              <a:ext uri="{FF2B5EF4-FFF2-40B4-BE49-F238E27FC236}">
                <a16:creationId xmlns:a16="http://schemas.microsoft.com/office/drawing/2014/main" id="{DFE3D5BC-7544-82FF-0939-660052F384D0}"/>
              </a:ext>
            </a:extLst>
          </p:cNvPr>
          <p:cNvSpPr txBox="1"/>
          <p:nvPr/>
        </p:nvSpPr>
        <p:spPr>
          <a:xfrm>
            <a:off x="844691" y="3723428"/>
            <a:ext cx="479046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Slatinné rašelinisko Šúr (kataster Svätý Jur a Chorvátsky Grob)  </a:t>
            </a:r>
            <a:endParaRPr lang="sk-SK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3" name="Obrázok 1" descr="Obrázok, na ktorom je exteriér, rastlina, strom, tráva&#10;&#10;Automaticky generovaný popis">
            <a:extLst>
              <a:ext uri="{FF2B5EF4-FFF2-40B4-BE49-F238E27FC236}">
                <a16:creationId xmlns:a16="http://schemas.microsoft.com/office/drawing/2014/main" id="{78DC76C8-2CFC-0779-045E-4F3FE1057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79" b="3516"/>
          <a:stretch>
            <a:fillRect/>
          </a:stretch>
        </p:blipFill>
        <p:spPr bwMode="auto">
          <a:xfrm>
            <a:off x="7771732" y="1066051"/>
            <a:ext cx="4264664" cy="2674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lokTextu 8">
            <a:extLst>
              <a:ext uri="{FF2B5EF4-FFF2-40B4-BE49-F238E27FC236}">
                <a16:creationId xmlns:a16="http://schemas.microsoft.com/office/drawing/2014/main" id="{BC52AF93-082C-1CBF-A587-89331CB0DE19}"/>
              </a:ext>
            </a:extLst>
          </p:cNvPr>
          <p:cNvSpPr txBox="1"/>
          <p:nvPr/>
        </p:nvSpPr>
        <p:spPr>
          <a:xfrm>
            <a:off x="7917618" y="809166"/>
            <a:ext cx="42743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Vrchoviskové</a:t>
            </a:r>
            <a:r>
              <a:rPr lang="sk-SK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rašelinisko Rudné (kataster Suchá Hora) </a:t>
            </a:r>
            <a:endParaRPr lang="sk-SK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4" name="Obrázok 1" descr="Obrázok, na ktorom je exteriér, rastlinné spoločenstvo, prírodná rezervácia, rastlina">
            <a:extLst>
              <a:ext uri="{FF2B5EF4-FFF2-40B4-BE49-F238E27FC236}">
                <a16:creationId xmlns:a16="http://schemas.microsoft.com/office/drawing/2014/main" id="{A2F48C31-35C4-A508-882C-B13C817106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56"/>
          <a:stretch>
            <a:fillRect/>
          </a:stretch>
        </p:blipFill>
        <p:spPr bwMode="auto">
          <a:xfrm>
            <a:off x="6487216" y="3997884"/>
            <a:ext cx="4274382" cy="27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>
            <a:extLst>
              <a:ext uri="{FF2B5EF4-FFF2-40B4-BE49-F238E27FC236}">
                <a16:creationId xmlns:a16="http://schemas.microsoft.com/office/drawing/2014/main" id="{727F64AA-9439-E89A-7C1F-7A2C10E12802}"/>
              </a:ext>
            </a:extLst>
          </p:cNvPr>
          <p:cNvSpPr txBox="1"/>
          <p:nvPr/>
        </p:nvSpPr>
        <p:spPr>
          <a:xfrm>
            <a:off x="5848826" y="3745474"/>
            <a:ext cx="57182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Prechodné rašelinisko </a:t>
            </a:r>
            <a:r>
              <a:rPr lang="sk-SK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Klenovské</a:t>
            </a:r>
            <a:r>
              <a:rPr lang="sk-SK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Blatá (kataster Čierny Balog</a:t>
            </a:r>
            <a:r>
              <a:rPr lang="sk-SK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</a:t>
            </a:r>
            <a:r>
              <a:rPr lang="sk-SK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Klenovec) </a:t>
            </a:r>
            <a:endParaRPr lang="sk-SK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0D25458B-FDD6-6188-AE40-EFE51BD569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84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>
            <a:extLst>
              <a:ext uri="{FF2B5EF4-FFF2-40B4-BE49-F238E27FC236}">
                <a16:creationId xmlns:a16="http://schemas.microsoft.com/office/drawing/2014/main" id="{C6F1CD66-30B1-83C4-2B46-4654A64A6BB5}"/>
              </a:ext>
            </a:extLst>
          </p:cNvPr>
          <p:cNvSpPr txBox="1"/>
          <p:nvPr/>
        </p:nvSpPr>
        <p:spPr>
          <a:xfrm>
            <a:off x="4050029" y="44656"/>
            <a:ext cx="53350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Obsah makro- a </a:t>
            </a:r>
            <a:r>
              <a:rPr lang="sk-SK" sz="2400" b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mikroživín</a:t>
            </a:r>
            <a:r>
              <a:rPr lang="sk-SK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v pôde</a:t>
            </a:r>
            <a:endParaRPr lang="sk-SK"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2BB55329-1198-B476-549D-663D815EC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41" y="715735"/>
            <a:ext cx="4339244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marL="271463" indent="-271463" eaLnBrk="0" hangingPunct="0"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Char char="•"/>
            </a:pPr>
            <a:r>
              <a:rPr lang="sk-SK" altLang="sk-SK" sz="1400" dirty="0">
                <a:cs typeface="Arial" panose="020B0604020202020204" pitchFamily="34" charset="0"/>
              </a:rPr>
              <a:t>zaznamenali sme zníženie prístupných </a:t>
            </a:r>
            <a:r>
              <a:rPr lang="sk-SK" altLang="sk-SK" sz="1400" dirty="0" err="1">
                <a:cs typeface="Arial" panose="020B0604020202020204" pitchFamily="34" charset="0"/>
              </a:rPr>
              <a:t>makroživín</a:t>
            </a:r>
            <a:r>
              <a:rPr lang="sk-SK" altLang="sk-SK" sz="1400" dirty="0">
                <a:cs typeface="Arial" panose="020B0604020202020204" pitchFamily="34" charset="0"/>
              </a:rPr>
              <a:t> (najmä P a K) priemerne o 10 – 30 % v porovnaní s rokom 1993 (začiatok realizácie komplexného  monitoringu poľnohospodárskych pôd na Slovensku)</a:t>
            </a:r>
          </a:p>
        </p:txBody>
      </p:sp>
      <p:pic>
        <p:nvPicPr>
          <p:cNvPr id="3074" name="Graf 1">
            <a:extLst>
              <a:ext uri="{FF2B5EF4-FFF2-40B4-BE49-F238E27FC236}">
                <a16:creationId xmlns:a16="http://schemas.microsoft.com/office/drawing/2014/main" id="{28A3E2E8-789A-0303-519B-4BFD9A83053E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461" y="2354316"/>
            <a:ext cx="4534332" cy="2096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C87CB5E6-4C47-ADF9-C159-53F36CB2BE52}"/>
              </a:ext>
            </a:extLst>
          </p:cNvPr>
          <p:cNvSpPr txBox="1"/>
          <p:nvPr/>
        </p:nvSpPr>
        <p:spPr>
          <a:xfrm>
            <a:off x="4198362" y="700346"/>
            <a:ext cx="38425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altLang="sk-SK" sz="1400" dirty="0">
                <a:latin typeface="Arial" panose="020B0604020202020204" pitchFamily="34" charset="0"/>
                <a:cs typeface="Arial" panose="020B0604020202020204" pitchFamily="34" charset="0"/>
              </a:rPr>
              <a:t>obsah Mg v poľnohospodárskych pôdach Slovenska je dobrý až vysoký (prirodzená </a:t>
            </a:r>
            <a:r>
              <a:rPr lang="sk-SK" altLang="sk-SK" sz="1400" dirty="0" err="1">
                <a:latin typeface="Arial" panose="020B0604020202020204" pitchFamily="34" charset="0"/>
                <a:cs typeface="Arial" panose="020B0604020202020204" pitchFamily="34" charset="0"/>
              </a:rPr>
              <a:t>zásobenosť</a:t>
            </a:r>
            <a:r>
              <a:rPr lang="sk-SK" altLang="sk-SK" sz="1400" dirty="0">
                <a:latin typeface="Arial" panose="020B0604020202020204" pitchFamily="34" charset="0"/>
                <a:cs typeface="Arial" panose="020B0604020202020204" pitchFamily="34" charset="0"/>
              </a:rPr>
              <a:t>) s výnimkou podzolových pôd, kde je tento prvok len akcesorický</a:t>
            </a:r>
          </a:p>
        </p:txBody>
      </p:sp>
      <p:sp>
        <p:nvSpPr>
          <p:cNvPr id="9" name="BlokTextu 8">
            <a:extLst>
              <a:ext uri="{FF2B5EF4-FFF2-40B4-BE49-F238E27FC236}">
                <a16:creationId xmlns:a16="http://schemas.microsoft.com/office/drawing/2014/main" id="{CF7AA4E1-EEEE-98FF-5BB0-885D1700F11A}"/>
              </a:ext>
            </a:extLst>
          </p:cNvPr>
          <p:cNvSpPr txBox="1"/>
          <p:nvPr/>
        </p:nvSpPr>
        <p:spPr>
          <a:xfrm>
            <a:off x="8086379" y="700346"/>
            <a:ext cx="38425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altLang="sk-SK" sz="1400" dirty="0">
                <a:latin typeface="Arial" panose="020B0604020202020204" pitchFamily="34" charset="0"/>
                <a:cs typeface="Arial" panose="020B0604020202020204" pitchFamily="34" charset="0"/>
              </a:rPr>
              <a:t>obsah </a:t>
            </a:r>
            <a:r>
              <a:rPr lang="sk-SK" altLang="sk-SK" sz="1400" dirty="0" err="1">
                <a:latin typeface="Arial" panose="020B0604020202020204" pitchFamily="34" charset="0"/>
                <a:cs typeface="Arial" panose="020B0604020202020204" pitchFamily="34" charset="0"/>
              </a:rPr>
              <a:t>mikroživín</a:t>
            </a:r>
            <a:r>
              <a:rPr lang="sk-SK" altLang="sk-SK" sz="1400" dirty="0">
                <a:latin typeface="Arial" panose="020B0604020202020204" pitchFamily="34" charset="0"/>
                <a:cs typeface="Arial" panose="020B0604020202020204" pitchFamily="34" charset="0"/>
              </a:rPr>
              <a:t> (Cu, Zn, Mn) v poľnohospodárskych pôdach Slovenska je prevažne stredný, i keď v poslednom období zisťujeme ich mierny pokles </a:t>
            </a:r>
          </a:p>
        </p:txBody>
      </p:sp>
      <p:sp>
        <p:nvSpPr>
          <p:cNvPr id="11" name="BlokTextu 10">
            <a:extLst>
              <a:ext uri="{FF2B5EF4-FFF2-40B4-BE49-F238E27FC236}">
                <a16:creationId xmlns:a16="http://schemas.microsoft.com/office/drawing/2014/main" id="{D0F75DDC-8560-C798-8453-D4A8F9ABF595}"/>
              </a:ext>
            </a:extLst>
          </p:cNvPr>
          <p:cNvSpPr txBox="1"/>
          <p:nvPr/>
        </p:nvSpPr>
        <p:spPr>
          <a:xfrm>
            <a:off x="2169622" y="1828664"/>
            <a:ext cx="87533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6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Vývoj obsahu prístupného fosforu (</a:t>
            </a:r>
            <a:r>
              <a:rPr lang="sk-SK" sz="16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Mehlich</a:t>
            </a:r>
            <a:r>
              <a:rPr lang="sk-SK" sz="16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III.) v poľnohospodárskych pôdach SR</a:t>
            </a:r>
            <a:endParaRPr lang="sk-SK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BlokTextu 12">
            <a:extLst>
              <a:ext uri="{FF2B5EF4-FFF2-40B4-BE49-F238E27FC236}">
                <a16:creationId xmlns:a16="http://schemas.microsoft.com/office/drawing/2014/main" id="{21E525BF-A0BB-07A2-63D4-B3A6829CD208}"/>
              </a:ext>
            </a:extLst>
          </p:cNvPr>
          <p:cNvSpPr txBox="1"/>
          <p:nvPr/>
        </p:nvSpPr>
        <p:spPr>
          <a:xfrm>
            <a:off x="10688265" y="2359869"/>
            <a:ext cx="1503735" cy="1892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 –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Čiernice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karbonátových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fluviálnych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sedimentoch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(OP),  2 - ČA –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Čiernice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nekarbonátových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fluviálnych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sedimentoch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(OP), 3 – ČM –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Černozeme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(OP), 4 - Rendziny (OP), 5 – Rendziny (TTP), OP – orná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pôda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TTP – trvalé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trávne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porasty</a:t>
            </a:r>
            <a:endParaRPr lang="sk-SK" sz="9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075" name="Graf 1">
            <a:extLst>
              <a:ext uri="{FF2B5EF4-FFF2-40B4-BE49-F238E27FC236}">
                <a16:creationId xmlns:a16="http://schemas.microsoft.com/office/drawing/2014/main" id="{8646E23E-26AF-0955-5995-FF352948D862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2" y="2301963"/>
            <a:ext cx="4519353" cy="2090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BlokTextu 14">
            <a:extLst>
              <a:ext uri="{FF2B5EF4-FFF2-40B4-BE49-F238E27FC236}">
                <a16:creationId xmlns:a16="http://schemas.microsoft.com/office/drawing/2014/main" id="{2C45133F-E247-57D0-81B6-0B01224D720D}"/>
              </a:ext>
            </a:extLst>
          </p:cNvPr>
          <p:cNvSpPr txBox="1"/>
          <p:nvPr/>
        </p:nvSpPr>
        <p:spPr>
          <a:xfrm>
            <a:off x="4621878" y="2269391"/>
            <a:ext cx="161214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1-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Fluvizeme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karbonátových 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fluviálnych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sedimentoch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 –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Fluvizeme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nekarbonátových 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fluviálnych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sedimentoch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3 –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Pseudogleje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+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Luvizeme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pseudoglejové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(OP), 4 –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Pseudogleje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+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Luvizeme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pseudoglejové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(TTP), 5 –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vulkanitoch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(OP), 6 -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vulkanitoch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(TTP), OP – orná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pôda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TTP – trvalé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trávne</a:t>
            </a:r>
            <a:r>
              <a:rPr lang="cs-CZ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cs-CZ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porasty</a:t>
            </a:r>
            <a:endParaRPr lang="sk-SK" sz="9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076" name="Graf 1">
            <a:extLst>
              <a:ext uri="{FF2B5EF4-FFF2-40B4-BE49-F238E27FC236}">
                <a16:creationId xmlns:a16="http://schemas.microsoft.com/office/drawing/2014/main" id="{D5670AED-59E5-8DD9-D8F8-D43B41F3DD33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33" y="4637310"/>
            <a:ext cx="4534332" cy="2096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BlokTextu 16">
            <a:extLst>
              <a:ext uri="{FF2B5EF4-FFF2-40B4-BE49-F238E27FC236}">
                <a16:creationId xmlns:a16="http://schemas.microsoft.com/office/drawing/2014/main" id="{126E9F8C-EEB0-EF31-4D4F-B8F28A5EE368}"/>
              </a:ext>
            </a:extLst>
          </p:cNvPr>
          <p:cNvSpPr txBox="1"/>
          <p:nvPr/>
        </p:nvSpPr>
        <p:spPr>
          <a:xfrm>
            <a:off x="4574770" y="4637310"/>
            <a:ext cx="161214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1 - </a:t>
            </a:r>
            <a:r>
              <a:rPr lang="sk-SK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flyši (TTP), 2 – </a:t>
            </a:r>
            <a:r>
              <a:rPr lang="sk-SK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flyši (OP), 3 – </a:t>
            </a:r>
            <a:r>
              <a:rPr lang="sk-SK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kyslých substrátoch (TTP), 4 – </a:t>
            </a:r>
            <a:r>
              <a:rPr lang="sk-SK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kyslých substrátoch (OP), 5 – </a:t>
            </a:r>
            <a:r>
              <a:rPr lang="sk-SK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karbonátových</a:t>
            </a:r>
            <a:r>
              <a:rPr lang="sk-SK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substrátoch (TTP), 6 – </a:t>
            </a:r>
            <a:r>
              <a:rPr lang="sk-SK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karbonátových</a:t>
            </a:r>
            <a:r>
              <a:rPr lang="sk-SK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substrátoch (OP), TTP – trvalé trávne porasty, OP – orná pôda</a:t>
            </a:r>
            <a:endParaRPr lang="sk-SK" sz="9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077" name="Graf 1">
            <a:extLst>
              <a:ext uri="{FF2B5EF4-FFF2-40B4-BE49-F238E27FC236}">
                <a16:creationId xmlns:a16="http://schemas.microsoft.com/office/drawing/2014/main" id="{F7C338F4-E498-B2BF-7EB9-A6A630E01347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263" y="4638310"/>
            <a:ext cx="4519353" cy="2109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BlokTextu 18">
            <a:extLst>
              <a:ext uri="{FF2B5EF4-FFF2-40B4-BE49-F238E27FC236}">
                <a16:creationId xmlns:a16="http://schemas.microsoft.com/office/drawing/2014/main" id="{F0897FFD-5BA5-AFA0-C48E-E089E2F473EA}"/>
              </a:ext>
            </a:extLst>
          </p:cNvPr>
          <p:cNvSpPr txBox="1"/>
          <p:nvPr/>
        </p:nvSpPr>
        <p:spPr>
          <a:xfrm>
            <a:off x="10726793" y="4644431"/>
            <a:ext cx="1423642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PZ -  Podzoly, 2.   HM - </a:t>
            </a:r>
            <a:r>
              <a:rPr lang="sk-SK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Hnedozeme</a:t>
            </a:r>
            <a:r>
              <a:rPr lang="sk-SK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3. </a:t>
            </a:r>
            <a:r>
              <a:rPr lang="sk-SK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RM</a:t>
            </a:r>
            <a:r>
              <a:rPr lang="sk-SK" sz="900" b="1" baseline="30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</a:t>
            </a:r>
            <a:r>
              <a:rPr lang="sk-SK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 </a:t>
            </a:r>
            <a:r>
              <a:rPr lang="sk-SK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Regozeme</a:t>
            </a:r>
            <a:r>
              <a:rPr lang="sk-SK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karbonátových</a:t>
            </a:r>
            <a:r>
              <a:rPr lang="sk-SK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pieskoch</a:t>
            </a:r>
            <a:r>
              <a:rPr lang="sk-SK" sz="9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lang="sk-SK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4. RM – </a:t>
            </a:r>
            <a:r>
              <a:rPr lang="sk-SK" sz="9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Regozeme</a:t>
            </a:r>
            <a:r>
              <a:rPr lang="sk-SK" sz="9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kyslých, kremitých pieskoch, 5. SK + SC -  Slaniská + Slance           </a:t>
            </a:r>
            <a:endParaRPr lang="sk-SK" sz="9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0" name="BlokTextu 19">
            <a:extLst>
              <a:ext uri="{FF2B5EF4-FFF2-40B4-BE49-F238E27FC236}">
                <a16:creationId xmlns:a16="http://schemas.microsoft.com/office/drawing/2014/main" id="{8B5E3026-BFE0-34D9-23E4-8668B4F0FB1B}"/>
              </a:ext>
            </a:extLst>
          </p:cNvPr>
          <p:cNvSpPr txBox="1"/>
          <p:nvPr/>
        </p:nvSpPr>
        <p:spPr>
          <a:xfrm>
            <a:off x="4733753" y="359359"/>
            <a:ext cx="89153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altLang="sk-SK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P, K, Mg</a:t>
            </a:r>
          </a:p>
        </p:txBody>
      </p:sp>
      <p:sp>
        <p:nvSpPr>
          <p:cNvPr id="21" name="BlokTextu 20">
            <a:extLst>
              <a:ext uri="{FF2B5EF4-FFF2-40B4-BE49-F238E27FC236}">
                <a16:creationId xmlns:a16="http://schemas.microsoft.com/office/drawing/2014/main" id="{ADF2A9DB-A744-A618-8C58-C9ED617828E3}"/>
              </a:ext>
            </a:extLst>
          </p:cNvPr>
          <p:cNvSpPr txBox="1"/>
          <p:nvPr/>
        </p:nvSpPr>
        <p:spPr>
          <a:xfrm>
            <a:off x="6673560" y="369914"/>
            <a:ext cx="11014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altLang="sk-SK" sz="1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Cu, Zn, Mn</a:t>
            </a:r>
          </a:p>
        </p:txBody>
      </p:sp>
      <p:pic>
        <p:nvPicPr>
          <p:cNvPr id="6" name="Obrázok 5" descr="Obrázok, na ktorom je písmo, text, symbol, grafika">
            <a:extLst>
              <a:ext uri="{FF2B5EF4-FFF2-40B4-BE49-F238E27FC236}">
                <a16:creationId xmlns:a16="http://schemas.microsoft.com/office/drawing/2014/main" id="{7D38F7C6-3FB4-0D24-C7CC-E09D8C51B7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7" name="Obrázok 6" descr="Obrázok, na ktorom je text, písmo, snímka obrazovky, grafika">
            <a:extLst>
              <a:ext uri="{FF2B5EF4-FFF2-40B4-BE49-F238E27FC236}">
                <a16:creationId xmlns:a16="http://schemas.microsoft.com/office/drawing/2014/main" id="{75F2D3BD-D72C-C901-DCEB-6F02E27C47B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195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FB6F92BE-E400-AC49-BD17-4FA4798C5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058" y="790115"/>
            <a:ext cx="11244441" cy="412465"/>
          </a:xfrm>
        </p:spPr>
        <p:txBody>
          <a:bodyPr>
            <a:noAutofit/>
          </a:bodyPr>
          <a:lstStyle/>
          <a:p>
            <a:r>
              <a:rPr lang="sk-SK" altLang="sk-SK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Monitoring pôd </a:t>
            </a:r>
            <a:r>
              <a:rPr lang="sk-SK" altLang="sk-SK" sz="2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od roku 1993 integrovanou súčasťou </a:t>
            </a:r>
            <a:r>
              <a:rPr lang="sk-SK" altLang="sk-SK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Monitoringu životného prostredia</a:t>
            </a: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D69C770C-739F-0341-5023-44560729A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34151" y="1460026"/>
            <a:ext cx="5540794" cy="5093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BlokTextu 12">
            <a:extLst>
              <a:ext uri="{FF2B5EF4-FFF2-40B4-BE49-F238E27FC236}">
                <a16:creationId xmlns:a16="http://schemas.microsoft.com/office/drawing/2014/main" id="{2C84610B-4935-47AE-B9CF-B5DC538339B7}"/>
              </a:ext>
            </a:extLst>
          </p:cNvPr>
          <p:cNvSpPr txBox="1"/>
          <p:nvPr/>
        </p:nvSpPr>
        <p:spPr>
          <a:xfrm>
            <a:off x="376058" y="1392620"/>
            <a:ext cx="610985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 roku 2023 uplynulo 30-ročné jubileum permanentného monitorovania pôd na Slovensku</a:t>
            </a:r>
          </a:p>
          <a:p>
            <a:endParaRPr lang="sk-SK" sz="2000" b="1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sk-SK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oordináciu a realizáciu prác na poľnohospodárskych pôdach a na pôdach nad hornou hranicou lesa v rámci Národného poľnohospodárskeho potravinárskeho centra zabezpečuje </a:t>
            </a: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Výskumný ústav pôdoznalectva a ochrany pôdy (VÚPOP) </a:t>
            </a:r>
            <a:r>
              <a:rPr lang="sk-SK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 Bratislave</a:t>
            </a:r>
            <a:endParaRPr lang="sk-SK" altLang="sk-SK" sz="20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8ED34614-D06F-5754-49D8-53D727C43C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4" name="Obrázok 3" descr="Obrázok, na ktorom je text, písmo, snímka obrazovky, grafika">
            <a:extLst>
              <a:ext uri="{FF2B5EF4-FFF2-40B4-BE49-F238E27FC236}">
                <a16:creationId xmlns:a16="http://schemas.microsoft.com/office/drawing/2014/main" id="{AF74276B-159E-C7A9-7262-9E408CA1C1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  <p:pic>
        <p:nvPicPr>
          <p:cNvPr id="3" name="Obrázok 2">
            <a:extLst>
              <a:ext uri="{FF2B5EF4-FFF2-40B4-BE49-F238E27FC236}">
                <a16:creationId xmlns:a16="http://schemas.microsoft.com/office/drawing/2014/main" id="{0586E149-D832-DCD9-E0CD-D2459CC8B9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1881" y="4621470"/>
            <a:ext cx="1196352" cy="1687820"/>
          </a:xfrm>
          <a:prstGeom prst="rect">
            <a:avLst/>
          </a:prstGeom>
        </p:spPr>
      </p:pic>
      <p:pic>
        <p:nvPicPr>
          <p:cNvPr id="5" name="Picture 9" descr="E:\net\dokumenty\monitoring\Publikacia 2014\obalka.jpg">
            <a:extLst>
              <a:ext uri="{FF2B5EF4-FFF2-40B4-BE49-F238E27FC236}">
                <a16:creationId xmlns:a16="http://schemas.microsoft.com/office/drawing/2014/main" id="{F77BFB86-6EE7-52A6-0747-308E0197B2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4697" y="4625541"/>
            <a:ext cx="1292178" cy="1687820"/>
          </a:xfrm>
          <a:prstGeom prst="rect">
            <a:avLst/>
          </a:prstGeom>
          <a:noFill/>
        </p:spPr>
      </p:pic>
      <p:pic>
        <p:nvPicPr>
          <p:cNvPr id="7" name="Obrázok 6" descr="Obrázok, na ktorom je text, kniha, nehybný, viazanie&#10;&#10;Automaticky generovaný popis">
            <a:extLst>
              <a:ext uri="{FF2B5EF4-FFF2-40B4-BE49-F238E27FC236}">
                <a16:creationId xmlns:a16="http://schemas.microsoft.com/office/drawing/2014/main" id="{6C561BB0-F96E-D4FF-FF2F-30417B2554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6045" y="4629880"/>
            <a:ext cx="1184456" cy="1687820"/>
          </a:xfrm>
          <a:prstGeom prst="rect">
            <a:avLst/>
          </a:prstGeom>
        </p:spPr>
      </p:pic>
      <p:pic>
        <p:nvPicPr>
          <p:cNvPr id="8" name="Obrázok 7" descr="Obrázok, na ktorom je text, rastlina, rukopis, papier">
            <a:extLst>
              <a:ext uri="{FF2B5EF4-FFF2-40B4-BE49-F238E27FC236}">
                <a16:creationId xmlns:a16="http://schemas.microsoft.com/office/drawing/2014/main" id="{36458315-57DF-96DC-2583-496610A4BBB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0" y="4627460"/>
            <a:ext cx="1292178" cy="1690240"/>
          </a:xfrm>
          <a:prstGeom prst="rect">
            <a:avLst/>
          </a:prstGeom>
        </p:spPr>
      </p:pic>
      <p:pic>
        <p:nvPicPr>
          <p:cNvPr id="10" name="Obrázok 9" descr="Obrázok, na ktorom je text, rastlina, tráva, oblak">
            <a:extLst>
              <a:ext uri="{FF2B5EF4-FFF2-40B4-BE49-F238E27FC236}">
                <a16:creationId xmlns:a16="http://schemas.microsoft.com/office/drawing/2014/main" id="{E83F961B-4434-857C-0F2C-524B590B177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127" y="4627460"/>
            <a:ext cx="1210413" cy="169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1229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>
            <a:extLst>
              <a:ext uri="{FF2B5EF4-FFF2-40B4-BE49-F238E27FC236}">
                <a16:creationId xmlns:a16="http://schemas.microsoft.com/office/drawing/2014/main" id="{C6F1CD66-30B1-83C4-2B46-4654A64A6BB5}"/>
              </a:ext>
            </a:extLst>
          </p:cNvPr>
          <p:cNvSpPr txBox="1"/>
          <p:nvPr/>
        </p:nvSpPr>
        <p:spPr>
          <a:xfrm>
            <a:off x="4446077" y="44656"/>
            <a:ext cx="26915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400" b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Kompakcia</a:t>
            </a:r>
            <a:r>
              <a:rPr lang="sk-SK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pôdy</a:t>
            </a:r>
            <a:endParaRPr lang="sk-SK"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B0844825-686F-3796-D2DB-1102477EBF9A}"/>
              </a:ext>
            </a:extLst>
          </p:cNvPr>
          <p:cNvSpPr txBox="1"/>
          <p:nvPr/>
        </p:nvSpPr>
        <p:spPr>
          <a:xfrm>
            <a:off x="74816" y="506321"/>
            <a:ext cx="121171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fontAlgn="base" hangingPunct="0">
              <a:buFont typeface="Arial" panose="020B0604020202020204" pitchFamily="34" charset="0"/>
              <a:buChar char="•"/>
            </a:pPr>
            <a:r>
              <a:rPr lang="sk-SK" sz="16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Primárna </a:t>
            </a:r>
            <a:r>
              <a:rPr lang="sk-SK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podmienená vlastnosťami pôdy danými genézou pôdy (textúra, obsah pôdnej organickej hmoty)</a:t>
            </a:r>
          </a:p>
          <a:p>
            <a:pPr marL="285750" indent="-285750" algn="just" fontAlgn="base" hangingPunct="0">
              <a:buFont typeface="Arial" panose="020B0604020202020204" pitchFamily="34" charset="0"/>
              <a:buChar char="•"/>
            </a:pPr>
            <a:r>
              <a:rPr lang="sk-SK" sz="16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Sekundárna</a:t>
            </a:r>
            <a:r>
              <a:rPr lang="sk-SK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ovplyvnená činnosťou človeka (druh použitej mechanizácie a technológie pestovania, dodržanie optimálnych podmienok ich použitia, najmä vlhkosti pôdy v čase výkonu agrotechnických operácií)</a:t>
            </a: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3E60108F-948B-8B41-FA2E-CD1697CE61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93587"/>
            <a:ext cx="2888517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sk-SK" b="1" dirty="0">
                <a:solidFill>
                  <a:schemeClr val="accent6">
                    <a:lumMod val="50000"/>
                  </a:schemeClr>
                </a:solidFill>
              </a:rPr>
              <a:t>Súčasný stav a vývoj</a:t>
            </a:r>
            <a:endParaRPr lang="sk-SK" b="1" noProof="1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 SR je cca 200 000 ha aktuálne a cca 500 000 ha potenciálne zhutnených poľnohospodárskych pôd. 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Zaznamenali sme trend zhoršovania fyzikálnych vlastností a </a:t>
            </a:r>
            <a:r>
              <a:rPr lang="sk-SK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kompakcie</a:t>
            </a:r>
            <a:r>
              <a:rPr lang="sk-SK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pôd najmä na intenzívne obhospodarovaných orných pôdach (černozeme, </a:t>
            </a:r>
            <a:r>
              <a:rPr lang="sk-SK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hnedozeme</a:t>
            </a:r>
            <a:r>
              <a:rPr lang="sk-SK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sk-SK" sz="1600" noProof="1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EB928D4A-D47A-A8B7-6FC7-41B1CDD1E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790268"/>
            <a:ext cx="2973184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sk-SK" b="1" dirty="0">
                <a:solidFill>
                  <a:schemeClr val="accent6">
                    <a:lumMod val="50000"/>
                  </a:schemeClr>
                </a:solidFill>
              </a:rPr>
              <a:t>Spôsob ochrany a využívania</a:t>
            </a:r>
            <a:endParaRPr lang="sk-SK" b="1" noProof="1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spočíva v dôslednom plnení technických, organizačných a agrotechnických opatrení</a:t>
            </a:r>
            <a:endParaRPr lang="sk-SK" sz="1600" noProof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Tabuľka 15">
            <a:extLst>
              <a:ext uri="{FF2B5EF4-FFF2-40B4-BE49-F238E27FC236}">
                <a16:creationId xmlns:a16="http://schemas.microsoft.com/office/drawing/2014/main" id="{D62D9F39-4ADF-FEFF-085A-B0294CE329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358676"/>
              </p:ext>
            </p:extLst>
          </p:nvPr>
        </p:nvGraphicFramePr>
        <p:xfrm>
          <a:off x="2973183" y="1931232"/>
          <a:ext cx="8648009" cy="4123418"/>
        </p:xfrm>
        <a:graphic>
          <a:graphicData uri="http://schemas.openxmlformats.org/drawingml/2006/table">
            <a:tbl>
              <a:tblPr firstRow="1" firstCol="1" bandRow="1"/>
              <a:tblGrid>
                <a:gridCol w="1535152">
                  <a:extLst>
                    <a:ext uri="{9D8B030D-6E8A-4147-A177-3AD203B41FA5}">
                      <a16:colId xmlns:a16="http://schemas.microsoft.com/office/drawing/2014/main" val="779055023"/>
                    </a:ext>
                  </a:extLst>
                </a:gridCol>
                <a:gridCol w="1452813">
                  <a:extLst>
                    <a:ext uri="{9D8B030D-6E8A-4147-A177-3AD203B41FA5}">
                      <a16:colId xmlns:a16="http://schemas.microsoft.com/office/drawing/2014/main" val="751922514"/>
                    </a:ext>
                  </a:extLst>
                </a:gridCol>
                <a:gridCol w="836192">
                  <a:extLst>
                    <a:ext uri="{9D8B030D-6E8A-4147-A177-3AD203B41FA5}">
                      <a16:colId xmlns:a16="http://schemas.microsoft.com/office/drawing/2014/main" val="884730906"/>
                    </a:ext>
                  </a:extLst>
                </a:gridCol>
                <a:gridCol w="838021">
                  <a:extLst>
                    <a:ext uri="{9D8B030D-6E8A-4147-A177-3AD203B41FA5}">
                      <a16:colId xmlns:a16="http://schemas.microsoft.com/office/drawing/2014/main" val="3908001933"/>
                    </a:ext>
                  </a:extLst>
                </a:gridCol>
                <a:gridCol w="838021">
                  <a:extLst>
                    <a:ext uri="{9D8B030D-6E8A-4147-A177-3AD203B41FA5}">
                      <a16:colId xmlns:a16="http://schemas.microsoft.com/office/drawing/2014/main" val="516603591"/>
                    </a:ext>
                  </a:extLst>
                </a:gridCol>
                <a:gridCol w="689811">
                  <a:extLst>
                    <a:ext uri="{9D8B030D-6E8A-4147-A177-3AD203B41FA5}">
                      <a16:colId xmlns:a16="http://schemas.microsoft.com/office/drawing/2014/main" val="785492338"/>
                    </a:ext>
                  </a:extLst>
                </a:gridCol>
                <a:gridCol w="927067">
                  <a:extLst>
                    <a:ext uri="{9D8B030D-6E8A-4147-A177-3AD203B41FA5}">
                      <a16:colId xmlns:a16="http://schemas.microsoft.com/office/drawing/2014/main" val="1583593094"/>
                    </a:ext>
                  </a:extLst>
                </a:gridCol>
                <a:gridCol w="1530932">
                  <a:extLst>
                    <a:ext uri="{9D8B030D-6E8A-4147-A177-3AD203B41FA5}">
                      <a16:colId xmlns:a16="http://schemas.microsoft.com/office/drawing/2014/main" val="2834955587"/>
                    </a:ext>
                  </a:extLst>
                </a:gridCol>
              </a:tblGrid>
              <a:tr h="458805">
                <a:tc>
                  <a:txBody>
                    <a:bodyPr/>
                    <a:lstStyle/>
                    <a:p>
                      <a:pPr algn="ctr"/>
                      <a:r>
                        <a:rPr lang="sk-SK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Pôdny druh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Hĺbka pôdy cm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Objemová hmotnosť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min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v%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riziko zhutnenia %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33730"/>
                  </a:ext>
                </a:extLst>
              </a:tr>
              <a:tr h="162494">
                <a:tc>
                  <a:txBody>
                    <a:bodyPr/>
                    <a:lstStyle/>
                    <a:p>
                      <a:endParaRPr lang="sk-SK" sz="12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sk-SK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Orná pôda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0906496"/>
                  </a:ext>
                </a:extLst>
              </a:tr>
              <a:tr h="162494">
                <a:tc rowSpan="2"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Ľahké pôdy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1,443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1,197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1,827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10,9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6918026"/>
                  </a:ext>
                </a:extLst>
              </a:tr>
              <a:tr h="162494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30-40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1,511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1,337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1,794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1756507"/>
                  </a:ext>
                </a:extLst>
              </a:tr>
              <a:tr h="162494">
                <a:tc rowSpan="2"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Stredne ťažké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pôdy (spolu)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1,357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1,069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1,642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172565"/>
                  </a:ext>
                </a:extLst>
              </a:tr>
              <a:tr h="162494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30-40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1,480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1,205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1,695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129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8094983"/>
                  </a:ext>
                </a:extLst>
              </a:tr>
              <a:tr h="162494">
                <a:tc rowSpan="2"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PH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1,425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1,192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1,594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866286"/>
                  </a:ext>
                </a:extLst>
              </a:tr>
              <a:tr h="162494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30-40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1,512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1,319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1,665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5,8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040174"/>
                  </a:ext>
                </a:extLst>
              </a:tr>
              <a:tr h="162494">
                <a:tc rowSpan="2"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1,344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1,069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1,642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9,4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7749367"/>
                  </a:ext>
                </a:extLst>
              </a:tr>
              <a:tr h="162494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30-40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1,474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1,205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1,695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2920159"/>
                  </a:ext>
                </a:extLst>
              </a:tr>
              <a:tr h="162494">
                <a:tc rowSpan="2"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Ťažké pôdy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1,338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1,003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1,765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12,3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61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1376559"/>
                  </a:ext>
                </a:extLst>
              </a:tr>
              <a:tr h="189893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30-40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1,445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1,171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1,660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8,3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58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5738523"/>
                  </a:ext>
                </a:extLst>
              </a:tr>
              <a:tr h="162494">
                <a:tc>
                  <a:txBody>
                    <a:bodyPr/>
                    <a:lstStyle/>
                    <a:p>
                      <a:endParaRPr lang="sk-SK" sz="12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sk-SK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Trvalé trávne porasty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9933713"/>
                  </a:ext>
                </a:extLst>
              </a:tr>
              <a:tr h="162494">
                <a:tc rowSpan="2"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Stredne ťažké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pôdy (spolu)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1,248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0,623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1,543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15,2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53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921218"/>
                  </a:ext>
                </a:extLst>
              </a:tr>
              <a:tr h="162494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30-40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1,376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0,814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1,676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12,8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4928563"/>
                  </a:ext>
                </a:extLst>
              </a:tr>
              <a:tr h="162494">
                <a:tc rowSpan="2"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PH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1,127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0,623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1,291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20,2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095693"/>
                  </a:ext>
                </a:extLst>
              </a:tr>
              <a:tr h="162494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30-40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1,287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0,814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1,593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19,8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9243942"/>
                  </a:ext>
                </a:extLst>
              </a:tr>
              <a:tr h="162494">
                <a:tc rowSpan="2"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1,267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0,880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1,543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14,1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46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604805"/>
                  </a:ext>
                </a:extLst>
              </a:tr>
              <a:tr h="162494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30-40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1,391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1,059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1,676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11,4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38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219593"/>
                  </a:ext>
                </a:extLst>
              </a:tr>
              <a:tr h="162494">
                <a:tc rowSpan="2"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Ťažké pôdy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10-20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1,294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0,974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1,474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11,2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22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8551218"/>
                  </a:ext>
                </a:extLst>
              </a:tr>
              <a:tr h="162494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30-40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1,365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0,995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1,586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11,1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41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564932"/>
                  </a:ext>
                </a:extLst>
              </a:tr>
            </a:tbl>
          </a:graphicData>
        </a:graphic>
      </p:graphicFrame>
      <p:sp>
        <p:nvSpPr>
          <p:cNvPr id="18" name="BlokTextu 17">
            <a:extLst>
              <a:ext uri="{FF2B5EF4-FFF2-40B4-BE49-F238E27FC236}">
                <a16:creationId xmlns:a16="http://schemas.microsoft.com/office/drawing/2014/main" id="{F508D8D3-8563-2323-F8B4-08FA69FE4096}"/>
              </a:ext>
            </a:extLst>
          </p:cNvPr>
          <p:cNvSpPr txBox="1"/>
          <p:nvPr/>
        </p:nvSpPr>
        <p:spPr>
          <a:xfrm>
            <a:off x="2973183" y="1556233"/>
            <a:ext cx="81572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sk-SK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Stav objemovej hmotnosti a rizika zhutnenia v rámci pôdnych druhov v 6. odberovom cykle (2018)</a:t>
            </a:r>
          </a:p>
        </p:txBody>
      </p:sp>
      <p:pic>
        <p:nvPicPr>
          <p:cNvPr id="3" name="Obrázok 2" descr="Obrázok, na ktorom je písmo, text, symbol, grafika">
            <a:extLst>
              <a:ext uri="{FF2B5EF4-FFF2-40B4-BE49-F238E27FC236}">
                <a16:creationId xmlns:a16="http://schemas.microsoft.com/office/drawing/2014/main" id="{3D47C973-1EAD-14D6-DF20-B7D3A9F9A7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8" name="Obrázok 7" descr="Obrázok, na ktorom je text, písmo, snímka obrazovky, grafika">
            <a:extLst>
              <a:ext uri="{FF2B5EF4-FFF2-40B4-BE49-F238E27FC236}">
                <a16:creationId xmlns:a16="http://schemas.microsoft.com/office/drawing/2014/main" id="{3A10C1A2-20B5-8B58-3E40-659A5DFA52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52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Obrázok, na ktorom je text, písmo, snímka obrazovky, grafika">
            <a:extLst>
              <a:ext uri="{FF2B5EF4-FFF2-40B4-BE49-F238E27FC236}">
                <a16:creationId xmlns:a16="http://schemas.microsoft.com/office/drawing/2014/main" id="{47329F27-D04B-E61C-F5B1-2220522F6E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  <p:pic>
        <p:nvPicPr>
          <p:cNvPr id="16" name="Obrázok 15" descr="Obrázok, na ktorom je mapa, text, atlas">
            <a:extLst>
              <a:ext uri="{FF2B5EF4-FFF2-40B4-BE49-F238E27FC236}">
                <a16:creationId xmlns:a16="http://schemas.microsoft.com/office/drawing/2014/main" id="{09A45B4C-8E00-2F8C-1B63-10A095C957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586" y="3295997"/>
            <a:ext cx="7098728" cy="3470768"/>
          </a:xfrm>
          <a:prstGeom prst="rect">
            <a:avLst/>
          </a:prstGeom>
        </p:spPr>
      </p:pic>
      <p:pic>
        <p:nvPicPr>
          <p:cNvPr id="14" name="Obrázok 13" descr="Obrázok, na ktorom je mapa, text, atlas">
            <a:extLst>
              <a:ext uri="{FF2B5EF4-FFF2-40B4-BE49-F238E27FC236}">
                <a16:creationId xmlns:a16="http://schemas.microsoft.com/office/drawing/2014/main" id="{611BDDF4-038E-D4DC-7647-60E61548B1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92" y="488071"/>
            <a:ext cx="6807785" cy="3292141"/>
          </a:xfrm>
          <a:prstGeom prst="rect">
            <a:avLst/>
          </a:prstGeom>
        </p:spPr>
      </p:pic>
      <p:sp>
        <p:nvSpPr>
          <p:cNvPr id="7" name="Obdĺžnik 2">
            <a:extLst>
              <a:ext uri="{FF2B5EF4-FFF2-40B4-BE49-F238E27FC236}">
                <a16:creationId xmlns:a16="http://schemas.microsoft.com/office/drawing/2014/main" id="{334FB700-C008-FF56-7B36-A76200006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3761" y="138860"/>
            <a:ext cx="60183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sk-SK" altLang="sk-SK" sz="1200" b="1" dirty="0">
                <a:latin typeface="Arial" pitchFamily="34" charset="0"/>
                <a:ea typeface="Times New Roman" pitchFamily="18" charset="0"/>
              </a:rPr>
              <a:t>Priestorová distribúcia rizika </a:t>
            </a:r>
            <a:r>
              <a:rPr lang="sk-SK" altLang="sk-SK" sz="1200" b="1" dirty="0" err="1">
                <a:latin typeface="Arial" pitchFamily="34" charset="0"/>
                <a:ea typeface="Times New Roman" pitchFamily="18" charset="0"/>
              </a:rPr>
              <a:t>kompakcie</a:t>
            </a:r>
            <a:r>
              <a:rPr lang="sk-SK" altLang="sk-SK" sz="1200" b="1" dirty="0">
                <a:latin typeface="Arial" pitchFamily="34" charset="0"/>
                <a:ea typeface="Times New Roman" pitchFamily="18" charset="0"/>
              </a:rPr>
              <a:t> v ornici orných pôd (hĺbka 10-20 cm)</a:t>
            </a:r>
          </a:p>
        </p:txBody>
      </p:sp>
      <p:sp>
        <p:nvSpPr>
          <p:cNvPr id="11" name="BlokTextu 10">
            <a:extLst>
              <a:ext uri="{FF2B5EF4-FFF2-40B4-BE49-F238E27FC236}">
                <a16:creationId xmlns:a16="http://schemas.microsoft.com/office/drawing/2014/main" id="{834671D4-60C3-A89B-6739-0712C7B63EDD}"/>
              </a:ext>
            </a:extLst>
          </p:cNvPr>
          <p:cNvSpPr txBox="1"/>
          <p:nvPr/>
        </p:nvSpPr>
        <p:spPr>
          <a:xfrm>
            <a:off x="5532048" y="3023353"/>
            <a:ext cx="62262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Priestorová distribúcia rizika </a:t>
            </a:r>
            <a:r>
              <a:rPr kumimoji="0" lang="sk-SK" sz="12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kompakcie</a:t>
            </a:r>
            <a:r>
              <a:rPr kumimoji="0" lang="sk-SK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v </a:t>
            </a:r>
            <a:r>
              <a:rPr kumimoji="0" lang="sk-SK" sz="12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podornici</a:t>
            </a:r>
            <a:r>
              <a:rPr kumimoji="0" lang="sk-SK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orných pôd (hĺbka 30-40 cm)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4316B73F-5713-2C25-560D-A50CECB4D7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0594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>
            <a:extLst>
              <a:ext uri="{FF2B5EF4-FFF2-40B4-BE49-F238E27FC236}">
                <a16:creationId xmlns:a16="http://schemas.microsoft.com/office/drawing/2014/main" id="{1844DAD0-DB67-5F68-67BF-D6ECCDF7CB3D}"/>
              </a:ext>
            </a:extLst>
          </p:cNvPr>
          <p:cNvSpPr txBox="1"/>
          <p:nvPr/>
        </p:nvSpPr>
        <p:spPr>
          <a:xfrm>
            <a:off x="5197187" y="0"/>
            <a:ext cx="21595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Erózia pôdy</a:t>
            </a:r>
            <a:endParaRPr lang="sk-SK"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2C90FB33-4328-6DF4-F99A-85491ABC4E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87253"/>
            <a:ext cx="3773978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sk-SK" b="1" dirty="0">
                <a:solidFill>
                  <a:schemeClr val="accent6">
                    <a:lumMod val="50000"/>
                  </a:schemeClr>
                </a:solidFill>
              </a:rPr>
              <a:t>Súčasný stav a vývoj</a:t>
            </a:r>
            <a:endParaRPr lang="sk-SK" b="1" noProof="1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52,5 % potenciálne ohrozených poľnohospodárskych pôd vodnou eróziou 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erózno-akumulačné procesy s väčšou alebo menšou intenzitou neustále prebiehajú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alibistický prístup k riešeniu problematiky vplyvu vodnej erózie na pôdu môže mať v budúcnosti za následok výrazné zníženie produkčnej schopnosti pôdy</a:t>
            </a:r>
            <a:endParaRPr lang="sk-SK" sz="1600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Box 7">
            <a:extLst>
              <a:ext uri="{FF2B5EF4-FFF2-40B4-BE49-F238E27FC236}">
                <a16:creationId xmlns:a16="http://schemas.microsoft.com/office/drawing/2014/main" id="{DD9341D4-41F8-613B-1C88-20F03A1AE1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43" y="3856462"/>
            <a:ext cx="3466407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sk-SK" b="1" dirty="0">
                <a:solidFill>
                  <a:schemeClr val="accent6">
                    <a:lumMod val="50000"/>
                  </a:schemeClr>
                </a:solidFill>
              </a:rPr>
              <a:t>Spôsob ochrany a využívania</a:t>
            </a:r>
            <a:endParaRPr lang="sk-SK" b="1" noProof="1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realizácii vhodného manažmentu obhospodarovania pôdy kombináciou vhodných protieróznych opatrení a postupov v zhode s platnou legislatívnou normou (zákon 220/2004 </a:t>
            </a:r>
            <a:r>
              <a:rPr lang="sk-SK" sz="1600" dirty="0" err="1">
                <a:latin typeface="Arial" panose="020B0604020202020204" pitchFamily="34" charset="0"/>
                <a:cs typeface="Arial" panose="020B0604020202020204" pitchFamily="34" charset="0"/>
              </a:rPr>
              <a:t>Z.z</a:t>
            </a: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sk-SK" sz="1600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uľka 4">
            <a:extLst>
              <a:ext uri="{FF2B5EF4-FFF2-40B4-BE49-F238E27FC236}">
                <a16:creationId xmlns:a16="http://schemas.microsoft.com/office/drawing/2014/main" id="{E0DD3831-7CA5-1E98-FF37-BA43B02768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826356"/>
              </p:ext>
            </p:extLst>
          </p:nvPr>
        </p:nvGraphicFramePr>
        <p:xfrm>
          <a:off x="3583477" y="964252"/>
          <a:ext cx="8577008" cy="407931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84982">
                  <a:extLst>
                    <a:ext uri="{9D8B030D-6E8A-4147-A177-3AD203B41FA5}">
                      <a16:colId xmlns:a16="http://schemas.microsoft.com/office/drawing/2014/main" val="141843175"/>
                    </a:ext>
                  </a:extLst>
                </a:gridCol>
                <a:gridCol w="736237">
                  <a:extLst>
                    <a:ext uri="{9D8B030D-6E8A-4147-A177-3AD203B41FA5}">
                      <a16:colId xmlns:a16="http://schemas.microsoft.com/office/drawing/2014/main" val="3969643636"/>
                    </a:ext>
                  </a:extLst>
                </a:gridCol>
                <a:gridCol w="798795">
                  <a:extLst>
                    <a:ext uri="{9D8B030D-6E8A-4147-A177-3AD203B41FA5}">
                      <a16:colId xmlns:a16="http://schemas.microsoft.com/office/drawing/2014/main" val="3211438498"/>
                    </a:ext>
                  </a:extLst>
                </a:gridCol>
                <a:gridCol w="677152">
                  <a:extLst>
                    <a:ext uri="{9D8B030D-6E8A-4147-A177-3AD203B41FA5}">
                      <a16:colId xmlns:a16="http://schemas.microsoft.com/office/drawing/2014/main" val="630474494"/>
                    </a:ext>
                  </a:extLst>
                </a:gridCol>
                <a:gridCol w="676357">
                  <a:extLst>
                    <a:ext uri="{9D8B030D-6E8A-4147-A177-3AD203B41FA5}">
                      <a16:colId xmlns:a16="http://schemas.microsoft.com/office/drawing/2014/main" val="4041609225"/>
                    </a:ext>
                  </a:extLst>
                </a:gridCol>
                <a:gridCol w="676357">
                  <a:extLst>
                    <a:ext uri="{9D8B030D-6E8A-4147-A177-3AD203B41FA5}">
                      <a16:colId xmlns:a16="http://schemas.microsoft.com/office/drawing/2014/main" val="2429969116"/>
                    </a:ext>
                  </a:extLst>
                </a:gridCol>
                <a:gridCol w="704758">
                  <a:extLst>
                    <a:ext uri="{9D8B030D-6E8A-4147-A177-3AD203B41FA5}">
                      <a16:colId xmlns:a16="http://schemas.microsoft.com/office/drawing/2014/main" val="1447507931"/>
                    </a:ext>
                  </a:extLst>
                </a:gridCol>
                <a:gridCol w="1265283">
                  <a:extLst>
                    <a:ext uri="{9D8B030D-6E8A-4147-A177-3AD203B41FA5}">
                      <a16:colId xmlns:a16="http://schemas.microsoft.com/office/drawing/2014/main" val="3429600448"/>
                    </a:ext>
                  </a:extLst>
                </a:gridCol>
                <a:gridCol w="967739">
                  <a:extLst>
                    <a:ext uri="{9D8B030D-6E8A-4147-A177-3AD203B41FA5}">
                      <a16:colId xmlns:a16="http://schemas.microsoft.com/office/drawing/2014/main" val="3206217829"/>
                    </a:ext>
                  </a:extLst>
                </a:gridCol>
                <a:gridCol w="789348">
                  <a:extLst>
                    <a:ext uri="{9D8B030D-6E8A-4147-A177-3AD203B41FA5}">
                      <a16:colId xmlns:a16="http://schemas.microsoft.com/office/drawing/2014/main" val="2489352940"/>
                    </a:ext>
                  </a:extLst>
                </a:gridCol>
              </a:tblGrid>
              <a:tr h="354304">
                <a:tc rowSpan="2">
                  <a:txBody>
                    <a:bodyPr/>
                    <a:lstStyle/>
                    <a:p>
                      <a:pPr algn="just"/>
                      <a:r>
                        <a:rPr lang="sk-SK" sz="11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Transekt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Dĺžka</a:t>
                      </a:r>
                    </a:p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(m)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Svaho-vitosť (º)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Pôdny typ, subtyp (MKSP)*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Ročné zrážky (mm)**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Plodina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Potenciálna erózia - USLE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Aktuálna erózia - USLE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6417818"/>
                  </a:ext>
                </a:extLst>
              </a:tr>
              <a:tr h="177152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plošina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svah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báza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4232905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Ulič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850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kukurica na zrno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76,09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46,41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203558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Plavé Vozokany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645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HMla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HMla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HMla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kukurica na zrno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68,87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42,01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974853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Voderady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171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ČMa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ČMa</a:t>
                      </a:r>
                      <a:r>
                        <a:rPr lang="sk-SK" sz="1100" b="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ČMča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550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pšenica***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41,02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4,51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863590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Bartošovce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141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trávna miešanka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57,40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0,86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0719700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Smolinské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196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HMa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HMa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HMa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550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pšenica***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29,02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3,19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3739619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Banská Bystrica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210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850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jačmeň jarný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54,86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7,86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9892279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Plášťovce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650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pšenica***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122,39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13,46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831838"/>
                  </a:ext>
                </a:extLst>
              </a:tr>
              <a:tr h="181970">
                <a:tc>
                  <a:txBody>
                    <a:bodyPr/>
                    <a:lstStyle/>
                    <a:p>
                      <a:pPr algn="just"/>
                      <a:r>
                        <a:rPr lang="sk-SK" sz="11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Kečovo-orná pôda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110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700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raž siata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51,47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8,75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90790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Kečovo-TTP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TTP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71,94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0,36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0282382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Nováky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pšenica***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94,37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10,38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0796302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Trstená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850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trávna miešanka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56,86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1,14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586980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Koliňany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HMa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HMa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HMa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650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pšenica***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107,42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11,81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8224684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Budča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pšenica***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48,87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5,37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6354258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Detva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390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jačmeň jarný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142,02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19,88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480196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Banská Štiavnica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320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kukurica na siláž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53,18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32,44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616996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Suchá Dolina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347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LMga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kukurica na zrno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99,92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60,95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4645234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Kežmarok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465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ČAa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ČAa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ČAa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jačmeň jarný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67,48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9,44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4919850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Tachty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RMa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RMa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RMa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kukurica na zrno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44,95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27,42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4875983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Rišňovce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185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ČMa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ČMha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ČMča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kukurica na zrno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57,58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35,12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7265627"/>
                  </a:ext>
                </a:extLst>
              </a:tr>
              <a:tr h="177152">
                <a:tc>
                  <a:txBody>
                    <a:bodyPr/>
                    <a:lstStyle/>
                    <a:p>
                      <a:pPr algn="just"/>
                      <a:r>
                        <a:rPr lang="sk-SK" sz="11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Zacharovce</a:t>
                      </a:r>
                      <a:endParaRPr lang="sk-SK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115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HMla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HMla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ČAa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650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kukurica na zrno</a:t>
                      </a:r>
                      <a:endParaRPr lang="sk-SK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25,05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15,28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3621079"/>
                  </a:ext>
                </a:extLst>
              </a:tr>
            </a:tbl>
          </a:graphicData>
        </a:graphic>
      </p:graphicFrame>
      <p:sp>
        <p:nvSpPr>
          <p:cNvPr id="12" name="BlokTextu 11">
            <a:extLst>
              <a:ext uri="{FF2B5EF4-FFF2-40B4-BE49-F238E27FC236}">
                <a16:creationId xmlns:a16="http://schemas.microsoft.com/office/drawing/2014/main" id="{D8D8861A-9C59-E25F-7AD6-C7A61C790D03}"/>
              </a:ext>
            </a:extLst>
          </p:cNvPr>
          <p:cNvSpPr txBox="1"/>
          <p:nvPr/>
        </p:nvSpPr>
        <p:spPr>
          <a:xfrm>
            <a:off x="3480949" y="5065746"/>
            <a:ext cx="869650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* skratky pôdnych typov, subtypov boli použité v zhode s 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Morfogenetickým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klasifikačným systémom pôd Slovenska (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Societas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Pedologica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Slovaca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2014</a:t>
            </a:r>
            <a:endParaRPr lang="sk-SK" sz="1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** priemerné ročné úhrny zrážok boli použité z Atlasu krajiny Slovenskej republiky 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k-SK" sz="1200" dirty="0" err="1">
                <a:latin typeface="Arial" panose="020B0604020202020204" pitchFamily="34" charset="0"/>
                <a:cs typeface="Arial" panose="020B0604020202020204" pitchFamily="34" charset="0"/>
              </a:rPr>
              <a:t>Faško</a:t>
            </a:r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, Šťastný, 2002)</a:t>
            </a:r>
          </a:p>
          <a:p>
            <a:r>
              <a:rPr lang="sk-SK" sz="1200" dirty="0">
                <a:latin typeface="Arial" panose="020B0604020202020204" pitchFamily="34" charset="0"/>
                <a:cs typeface="Arial" panose="020B0604020202020204" pitchFamily="34" charset="0"/>
              </a:rPr>
              <a:t>***pšenica letná, forma ozimná</a:t>
            </a:r>
          </a:p>
          <a:p>
            <a:endParaRPr lang="sk-SK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4" name="BlokTextu 13">
            <a:extLst>
              <a:ext uri="{FF2B5EF4-FFF2-40B4-BE49-F238E27FC236}">
                <a16:creationId xmlns:a16="http://schemas.microsoft.com/office/drawing/2014/main" id="{4583F55F-22FE-74A7-5D25-8E03C1C8B064}"/>
              </a:ext>
            </a:extLst>
          </p:cNvPr>
          <p:cNvSpPr txBox="1"/>
          <p:nvPr/>
        </p:nvSpPr>
        <p:spPr>
          <a:xfrm>
            <a:off x="3480949" y="600075"/>
            <a:ext cx="448056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Charakteristika záujmových lokalít (eróznych </a:t>
            </a:r>
            <a:r>
              <a:rPr lang="sk-SK" sz="12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transektov</a:t>
            </a:r>
            <a:r>
              <a:rPr lang="sk-SK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</a:t>
            </a:r>
            <a:endParaRPr lang="sk-SK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Obrázok 5" descr="Obrázok, na ktorom je písmo, text, symbol, grafika">
            <a:extLst>
              <a:ext uri="{FF2B5EF4-FFF2-40B4-BE49-F238E27FC236}">
                <a16:creationId xmlns:a16="http://schemas.microsoft.com/office/drawing/2014/main" id="{A85ACB64-1635-6758-9CED-E7A697CD20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7" name="Obrázok 6" descr="Obrázok, na ktorom je text, písmo, snímka obrazovky, grafika">
            <a:extLst>
              <a:ext uri="{FF2B5EF4-FFF2-40B4-BE49-F238E27FC236}">
                <a16:creationId xmlns:a16="http://schemas.microsoft.com/office/drawing/2014/main" id="{43190CBB-FEB9-0348-D7E2-1D75BF8262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  <p:graphicFrame>
        <p:nvGraphicFramePr>
          <p:cNvPr id="8" name="Tabuľka 7">
            <a:extLst>
              <a:ext uri="{FF2B5EF4-FFF2-40B4-BE49-F238E27FC236}">
                <a16:creationId xmlns:a16="http://schemas.microsoft.com/office/drawing/2014/main" id="{96B40F9F-BD72-A7A1-68D5-C10A6E8499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577537"/>
              </p:ext>
            </p:extLst>
          </p:nvPr>
        </p:nvGraphicFramePr>
        <p:xfrm>
          <a:off x="7294029" y="5799365"/>
          <a:ext cx="4780915" cy="1015665"/>
        </p:xfrm>
        <a:graphic>
          <a:graphicData uri="http://schemas.openxmlformats.org/drawingml/2006/table">
            <a:tbl>
              <a:tblPr/>
              <a:tblGrid>
                <a:gridCol w="2444750">
                  <a:extLst>
                    <a:ext uri="{9D8B030D-6E8A-4147-A177-3AD203B41FA5}">
                      <a16:colId xmlns:a16="http://schemas.microsoft.com/office/drawing/2014/main" val="1464206708"/>
                    </a:ext>
                  </a:extLst>
                </a:gridCol>
                <a:gridCol w="2336165">
                  <a:extLst>
                    <a:ext uri="{9D8B030D-6E8A-4147-A177-3AD203B41FA5}">
                      <a16:colId xmlns:a16="http://schemas.microsoft.com/office/drawing/2014/main" val="2604453185"/>
                    </a:ext>
                  </a:extLst>
                </a:gridCol>
              </a:tblGrid>
              <a:tr h="203133">
                <a:tc>
                  <a:txBody>
                    <a:bodyPr/>
                    <a:lstStyle/>
                    <a:p>
                      <a:pPr algn="ctr"/>
                      <a:r>
                        <a:rPr lang="sk-SK" sz="1100" b="1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Hĺbka pôdy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Strata pôdy </a:t>
                      </a:r>
                      <a:r>
                        <a:rPr lang="sk-SK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(t.ha</a:t>
                      </a:r>
                      <a:r>
                        <a:rPr lang="sk-SK" sz="1100" kern="10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</a:t>
                      </a:r>
                      <a:r>
                        <a:rPr lang="sk-SK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rok</a:t>
                      </a:r>
                      <a:r>
                        <a:rPr lang="sk-SK" sz="1100" kern="10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</a:t>
                      </a:r>
                      <a:r>
                        <a:rPr lang="sk-SK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4099924"/>
                  </a:ext>
                </a:extLst>
              </a:tr>
              <a:tr h="203133">
                <a:tc>
                  <a:txBody>
                    <a:bodyPr/>
                    <a:lstStyle/>
                    <a:p>
                      <a:pPr algn="just"/>
                      <a:r>
                        <a:rPr lang="sk-SK" sz="1100" kern="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Plytké pôdy (0,3 m)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9845090"/>
                  </a:ext>
                </a:extLst>
              </a:tr>
              <a:tr h="203133">
                <a:tc>
                  <a:txBody>
                    <a:bodyPr/>
                    <a:lstStyle/>
                    <a:p>
                      <a:pPr algn="just"/>
                      <a:r>
                        <a:rPr lang="sk-SK" sz="1100" kern="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Stredne hlboké pôdy (0,3-0,6 m)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7301489"/>
                  </a:ext>
                </a:extLst>
              </a:tr>
              <a:tr h="203133">
                <a:tc>
                  <a:txBody>
                    <a:bodyPr/>
                    <a:lstStyle/>
                    <a:p>
                      <a:pPr algn="just"/>
                      <a:r>
                        <a:rPr lang="sk-SK" sz="1100" kern="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Hlboké pôdy (0,6-0,9 m)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343096"/>
                  </a:ext>
                </a:extLst>
              </a:tr>
              <a:tr h="203133">
                <a:tc>
                  <a:txBody>
                    <a:bodyPr/>
                    <a:lstStyle/>
                    <a:p>
                      <a:pPr algn="just"/>
                      <a:r>
                        <a:rPr lang="sk-SK" sz="1100" kern="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Veľmi hlboké pôdy (nad 0,9 m)</a:t>
                      </a:r>
                      <a:endParaRPr lang="sk-SK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kern="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</a:t>
                      </a:r>
                      <a:endParaRPr lang="sk-SK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480370"/>
                  </a:ext>
                </a:extLst>
              </a:tr>
            </a:tbl>
          </a:graphicData>
        </a:graphic>
      </p:graphicFrame>
      <p:sp>
        <p:nvSpPr>
          <p:cNvPr id="10" name="BlokTextu 9">
            <a:extLst>
              <a:ext uri="{FF2B5EF4-FFF2-40B4-BE49-F238E27FC236}">
                <a16:creationId xmlns:a16="http://schemas.microsoft.com/office/drawing/2014/main" id="{628D9A51-86C2-8C18-E98D-74150B500C3B}"/>
              </a:ext>
            </a:extLst>
          </p:cNvPr>
          <p:cNvSpPr txBox="1"/>
          <p:nvPr/>
        </p:nvSpPr>
        <p:spPr>
          <a:xfrm>
            <a:off x="3640278" y="6229350"/>
            <a:ext cx="36537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k-SK" sz="1200" b="1" kern="5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Limitné hodnoty odnosu pôdy pri vodnej erózii</a:t>
            </a:r>
            <a:endParaRPr lang="sk-SK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55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3E7DBEC8-6B2F-C77A-2B53-D6BB7A93E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4763"/>
            <a:ext cx="6859240" cy="3468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Obrázok 6">
            <a:extLst>
              <a:ext uri="{FF2B5EF4-FFF2-40B4-BE49-F238E27FC236}">
                <a16:creationId xmlns:a16="http://schemas.microsoft.com/office/drawing/2014/main" id="{DAE4D5CA-0884-FE15-B4E9-5F75CC7EF1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3120"/>
            <a:ext cx="6859240" cy="335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uľka 4">
            <a:extLst>
              <a:ext uri="{FF2B5EF4-FFF2-40B4-BE49-F238E27FC236}">
                <a16:creationId xmlns:a16="http://schemas.microsoft.com/office/drawing/2014/main" id="{B65DF969-FC81-48E6-5497-32E872C2A5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79391"/>
              </p:ext>
            </p:extLst>
          </p:nvPr>
        </p:nvGraphicFramePr>
        <p:xfrm>
          <a:off x="7088454" y="1027416"/>
          <a:ext cx="4947920" cy="1318260"/>
        </p:xfrm>
        <a:graphic>
          <a:graphicData uri="http://schemas.openxmlformats.org/drawingml/2006/table">
            <a:tbl>
              <a:tblPr/>
              <a:tblGrid>
                <a:gridCol w="2517140">
                  <a:extLst>
                    <a:ext uri="{9D8B030D-6E8A-4147-A177-3AD203B41FA5}">
                      <a16:colId xmlns:a16="http://schemas.microsoft.com/office/drawing/2014/main" val="4002950107"/>
                    </a:ext>
                  </a:extLst>
                </a:gridCol>
                <a:gridCol w="1170305">
                  <a:extLst>
                    <a:ext uri="{9D8B030D-6E8A-4147-A177-3AD203B41FA5}">
                      <a16:colId xmlns:a16="http://schemas.microsoft.com/office/drawing/2014/main" val="1127753844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13082118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sk-SK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Kategórie erodovanosti (strata pôdy)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Výmera v ha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% z PP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24802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just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Žiadna, alebo nízka (0 – 4 t/ha/rok)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864 373,2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47,5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17312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just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Stredná (4 – 10 t/ha/rok)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175 869,9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9,7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44440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just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Vysoká (10 – 30 t/ha/rok)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251 892,0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13,8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5012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just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Extrémna (viac ako 30 t/ha/rok)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526 678,4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29,0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3512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just"/>
                      <a:r>
                        <a:rPr lang="sk-SK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Spolu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1 818 813,4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100,0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97467"/>
                  </a:ext>
                </a:extLst>
              </a:tr>
            </a:tbl>
          </a:graphicData>
        </a:graphic>
      </p:graphicFrame>
      <p:graphicFrame>
        <p:nvGraphicFramePr>
          <p:cNvPr id="6" name="Tabuľka 5">
            <a:extLst>
              <a:ext uri="{FF2B5EF4-FFF2-40B4-BE49-F238E27FC236}">
                <a16:creationId xmlns:a16="http://schemas.microsoft.com/office/drawing/2014/main" id="{D4034A51-2462-DE08-3F51-326787B9D3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683955"/>
              </p:ext>
            </p:extLst>
          </p:nvPr>
        </p:nvGraphicFramePr>
        <p:xfrm>
          <a:off x="7063504" y="4394071"/>
          <a:ext cx="4947920" cy="1318260"/>
        </p:xfrm>
        <a:graphic>
          <a:graphicData uri="http://schemas.openxmlformats.org/drawingml/2006/table">
            <a:tbl>
              <a:tblPr/>
              <a:tblGrid>
                <a:gridCol w="2517140">
                  <a:extLst>
                    <a:ext uri="{9D8B030D-6E8A-4147-A177-3AD203B41FA5}">
                      <a16:colId xmlns:a16="http://schemas.microsoft.com/office/drawing/2014/main" val="2544078025"/>
                    </a:ext>
                  </a:extLst>
                </a:gridCol>
                <a:gridCol w="1170305">
                  <a:extLst>
                    <a:ext uri="{9D8B030D-6E8A-4147-A177-3AD203B41FA5}">
                      <a16:colId xmlns:a16="http://schemas.microsoft.com/office/drawing/2014/main" val="2362930913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132804852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sk-SK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Kategórie erodovanosti (strata pôdy)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Výmera v ha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% z PP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7930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Žiadna, alebo nízka (0 – 4 t/ha/rok)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1 584 990,8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87,2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00050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sk-SK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Stredná (4 – 10 t/ha/rok)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127 682,6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7,0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74729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Vysoká (10 – 30 t/ha/rok)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81 955,6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4,5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37662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Extrémna (viac ako 30 t/ha/rok)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24 184,4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</a:t>
                      </a:r>
                      <a:endParaRPr lang="sk-SK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424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Spolu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1 818 813,5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100,0</a:t>
                      </a:r>
                      <a:endParaRPr lang="sk-SK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3043953"/>
                  </a:ext>
                </a:extLst>
              </a:tr>
            </a:tbl>
          </a:graphicData>
        </a:graphic>
      </p:graphicFrame>
      <p:sp>
        <p:nvSpPr>
          <p:cNvPr id="8" name="BlokTextu 7">
            <a:extLst>
              <a:ext uri="{FF2B5EF4-FFF2-40B4-BE49-F238E27FC236}">
                <a16:creationId xmlns:a16="http://schemas.microsoft.com/office/drawing/2014/main" id="{18E0D02B-7C37-5C31-4499-754D86EAB7DA}"/>
              </a:ext>
            </a:extLst>
          </p:cNvPr>
          <p:cNvSpPr txBox="1"/>
          <p:nvPr/>
        </p:nvSpPr>
        <p:spPr>
          <a:xfrm>
            <a:off x="6999906" y="549611"/>
            <a:ext cx="52696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Výmery kategórií potenciálnej vodnej erózie na poľnohospodárskych pôdach evidovaných v registri GSAA ako hranice užívania (2022)</a:t>
            </a:r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BlokTextu 9">
            <a:extLst>
              <a:ext uri="{FF2B5EF4-FFF2-40B4-BE49-F238E27FC236}">
                <a16:creationId xmlns:a16="http://schemas.microsoft.com/office/drawing/2014/main" id="{B332B565-FA34-5AD1-11F6-FEA5F17BC1CC}"/>
              </a:ext>
            </a:extLst>
          </p:cNvPr>
          <p:cNvSpPr txBox="1"/>
          <p:nvPr/>
        </p:nvSpPr>
        <p:spPr>
          <a:xfrm>
            <a:off x="6955446" y="3932406"/>
            <a:ext cx="53720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Výmery kategórií aktuálnej vodnej erózie na poľnohospodárskych pôdach evidovaných v registri GSAA ako hranice užívania (2022)</a:t>
            </a:r>
            <a:endParaRPr lang="sk-SK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BlokTextu 12">
            <a:extLst>
              <a:ext uri="{FF2B5EF4-FFF2-40B4-BE49-F238E27FC236}">
                <a16:creationId xmlns:a16="http://schemas.microsoft.com/office/drawing/2014/main" id="{9A8C4E11-B448-59E4-67D1-B3DF0FD23A1C}"/>
              </a:ext>
            </a:extLst>
          </p:cNvPr>
          <p:cNvSpPr txBox="1"/>
          <p:nvPr/>
        </p:nvSpPr>
        <p:spPr>
          <a:xfrm>
            <a:off x="3505893" y="0"/>
            <a:ext cx="457407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Mapa potenciálnej vodnej erózie na poľnohospodárskych pôdach SR </a:t>
            </a:r>
          </a:p>
          <a:p>
            <a:r>
              <a:rPr lang="sk-SK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(v zhode s registrom GSAA 2022), rozmiestnenie eróznych </a:t>
            </a:r>
            <a:r>
              <a:rPr lang="sk-SK" sz="10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transektov</a:t>
            </a:r>
            <a:endParaRPr lang="sk-SK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BlokTextu 14">
            <a:extLst>
              <a:ext uri="{FF2B5EF4-FFF2-40B4-BE49-F238E27FC236}">
                <a16:creationId xmlns:a16="http://schemas.microsoft.com/office/drawing/2014/main" id="{996A0D98-15DD-D1E4-C698-B5C77DAFE127}"/>
              </a:ext>
            </a:extLst>
          </p:cNvPr>
          <p:cNvSpPr txBox="1"/>
          <p:nvPr/>
        </p:nvSpPr>
        <p:spPr>
          <a:xfrm>
            <a:off x="3640739" y="3528529"/>
            <a:ext cx="356823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Mapa aktuálnej vodnej</a:t>
            </a:r>
            <a:r>
              <a:rPr lang="sk-SK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erózie na poľnohospodárskych pôdach SR (v zhode s registrom GSAA 2022)</a:t>
            </a:r>
            <a:endParaRPr lang="sk-SK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92BBF50B-DE10-87F8-89EE-526C56750B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3" name="Obrázok 2" descr="Obrázok, na ktorom je text, písmo, snímka obrazovky, grafika">
            <a:extLst>
              <a:ext uri="{FF2B5EF4-FFF2-40B4-BE49-F238E27FC236}">
                <a16:creationId xmlns:a16="http://schemas.microsoft.com/office/drawing/2014/main" id="{DC333829-0A7E-57FF-62F2-E184D05FDD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5379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kTextu 2">
            <a:extLst>
              <a:ext uri="{FF2B5EF4-FFF2-40B4-BE49-F238E27FC236}">
                <a16:creationId xmlns:a16="http://schemas.microsoft.com/office/drawing/2014/main" id="{9728279D-A328-FAE0-DDA7-B15B68FAE1C6}"/>
              </a:ext>
            </a:extLst>
          </p:cNvPr>
          <p:cNvSpPr txBox="1"/>
          <p:nvPr/>
        </p:nvSpPr>
        <p:spPr>
          <a:xfrm>
            <a:off x="1886988" y="0"/>
            <a:ext cx="829610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k-SK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nformačný systém monitoringu pôd ako súčasť informačného systému monitoringu životného prostredia SR a EÚ</a:t>
            </a:r>
            <a:endParaRPr lang="sk-SK" sz="2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BlokTextu 6">
            <a:extLst>
              <a:ext uri="{FF2B5EF4-FFF2-40B4-BE49-F238E27FC236}">
                <a16:creationId xmlns:a16="http://schemas.microsoft.com/office/drawing/2014/main" id="{41C167D1-BFD7-59BC-EBB5-5F9F2BA2147E}"/>
              </a:ext>
            </a:extLst>
          </p:cNvPr>
          <p:cNvSpPr txBox="1"/>
          <p:nvPr/>
        </p:nvSpPr>
        <p:spPr>
          <a:xfrm>
            <a:off x="185616" y="672950"/>
            <a:ext cx="38259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400" b="1" dirty="0">
                <a:solidFill>
                  <a:srgbClr val="1C1C1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Štruktúra databázy monitoringu pôd SR</a:t>
            </a:r>
            <a:endParaRPr lang="sk-SK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6146" name="Obrázok 2" descr="Obrázok, na ktorom je text, diagram, plán, snímka obrazovky&#10;&#10;Automaticky generovaný popis">
            <a:extLst>
              <a:ext uri="{FF2B5EF4-FFF2-40B4-BE49-F238E27FC236}">
                <a16:creationId xmlns:a16="http://schemas.microsoft.com/office/drawing/2014/main" id="{8A1FA5DC-A06C-3354-93AB-1D1CE8B050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38572" y="-115442"/>
            <a:ext cx="5848350" cy="804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CD570F2A-1E10-BDD2-245F-7096826A82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4" name="Obrázok 3" descr="Obrázok, na ktorom je text, písmo, snímka obrazovky, grafika">
            <a:extLst>
              <a:ext uri="{FF2B5EF4-FFF2-40B4-BE49-F238E27FC236}">
                <a16:creationId xmlns:a16="http://schemas.microsoft.com/office/drawing/2014/main" id="{0F1BB111-E009-E34E-902A-B8657E47FD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2827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okTextu 3">
            <a:extLst>
              <a:ext uri="{FF2B5EF4-FFF2-40B4-BE49-F238E27FC236}">
                <a16:creationId xmlns:a16="http://schemas.microsoft.com/office/drawing/2014/main" id="{A9897580-4E1E-646B-0CA1-9D65DB0171E3}"/>
              </a:ext>
            </a:extLst>
          </p:cNvPr>
          <p:cNvSpPr txBox="1"/>
          <p:nvPr/>
        </p:nvSpPr>
        <p:spPr>
          <a:xfrm>
            <a:off x="260465" y="628780"/>
            <a:ext cx="1167106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eaLnBrk="0" hangingPunct="0">
              <a:buFont typeface="Arial" panose="020B0604020202020204" pitchFamily="34" charset="0"/>
              <a:buChar char="•"/>
            </a:pPr>
            <a:r>
              <a:rPr lang="sk-SK" dirty="0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pre verejnosť sú publikované </a:t>
            </a:r>
            <a:r>
              <a:rPr lang="sk-SK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interpretované dáta monitoringu ČMS-Pôda</a:t>
            </a:r>
            <a:r>
              <a:rPr lang="sk-SK" dirty="0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, dostupné sú cez </a:t>
            </a:r>
            <a:r>
              <a:rPr lang="sk-SK" dirty="0" err="1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Enviroportal</a:t>
            </a:r>
            <a:r>
              <a:rPr lang="sk-SK" dirty="0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na stránke </a:t>
            </a:r>
            <a:r>
              <a:rPr lang="sk-SK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Informačným systémom environmentálnych záťaží (ISEZ): </a:t>
            </a:r>
          </a:p>
          <a:p>
            <a:pPr algn="just" eaLnBrk="0" hangingPunct="0"/>
            <a:r>
              <a:rPr lang="sk-SK" dirty="0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  <a:hlinkClick r:id="rId2"/>
              </a:rPr>
              <a:t>http://envirozataze.enviroportal.sk/</a:t>
            </a:r>
            <a:r>
              <a:rPr lang="sk-SK" dirty="0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, </a:t>
            </a:r>
          </a:p>
          <a:p>
            <a:pPr algn="just" eaLnBrk="0" hangingPunct="0"/>
            <a:r>
              <a:rPr lang="sk-SK" dirty="0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  <a:hlinkClick r:id="rId3"/>
              </a:rPr>
              <a:t>http://envirozataze.enviroportal.sk/Mapa/</a:t>
            </a:r>
            <a:r>
              <a:rPr lang="sk-SK" dirty="0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, </a:t>
            </a:r>
            <a:r>
              <a:rPr lang="sk-SK" dirty="0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  <a:hlinkClick r:id="rId4"/>
              </a:rPr>
              <a:t>http://ism.enviroportal.sk/cms_poda </a:t>
            </a:r>
            <a:endParaRPr lang="sk-SK" dirty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  <a:p>
            <a:pPr algn="just" eaLnBrk="0" hangingPunct="0"/>
            <a:r>
              <a:rPr lang="sk-SK" dirty="0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alebo cez sieťové služby.</a:t>
            </a:r>
            <a:endParaRPr lang="cs-CZ" dirty="0"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5" name="Zástupný symbol obsahu 3">
            <a:extLst>
              <a:ext uri="{FF2B5EF4-FFF2-40B4-BE49-F238E27FC236}">
                <a16:creationId xmlns:a16="http://schemas.microsoft.com/office/drawing/2014/main" id="{9ED88122-08AB-DDF4-F47B-09E7B9B1CF0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277329"/>
              </p:ext>
            </p:extLst>
          </p:nvPr>
        </p:nvGraphicFramePr>
        <p:xfrm>
          <a:off x="831272" y="2354708"/>
          <a:ext cx="10856422" cy="1681048"/>
        </p:xfrm>
        <a:graphic>
          <a:graphicData uri="http://schemas.openxmlformats.org/drawingml/2006/table">
            <a:tbl>
              <a:tblPr firstCol="1">
                <a:tableStyleId>{69C7853C-536D-4A76-A0AE-DD22124D55A5}</a:tableStyleId>
              </a:tblPr>
              <a:tblGrid>
                <a:gridCol w="1878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90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68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36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Web </a:t>
                      </a:r>
                      <a:r>
                        <a:rPr lang="sk-SK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Map</a:t>
                      </a:r>
                      <a:r>
                        <a:rPr lang="sk-SK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sk-SK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</a:t>
                      </a:r>
                      <a:r>
                        <a:rPr lang="sk-SK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(WMS)</a:t>
                      </a:r>
                      <a:endParaRPr lang="sk-SK" sz="1400" b="1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k-SK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Verzia: 1.3.0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k-SK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1.1.1</a:t>
                      </a:r>
                      <a:endParaRPr lang="sk-SK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k-SK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http://sscri.vupop.sk/arcgis/services/cms/cms_wms/MapServer/WMSServer?REQUEST=GetCapabilities&amp;SERVICE=WMS&amp;VERSION=1.3.0 </a:t>
                      </a:r>
                      <a:endParaRPr lang="sk-SK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28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Web Feature </a:t>
                      </a:r>
                      <a:r>
                        <a:rPr lang="sk-SK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</a:t>
                      </a:r>
                      <a:r>
                        <a:rPr lang="sk-SK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(WFS)</a:t>
                      </a:r>
                      <a:endParaRPr lang="sk-SK" sz="1400" b="1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k-SK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Verzia: 1.1.0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k-SK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1.1.1</a:t>
                      </a:r>
                      <a:endParaRPr lang="sk-SK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k-SK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http://sscri.vupop.sk/arcgis/services/CMS/cms_wfs/MapServer/WFSServer?request=GetCapabilities&amp;service=WFS&amp;VERSION=1.1.0 </a:t>
                      </a:r>
                      <a:endParaRPr lang="sk-SK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8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REST API SOAP</a:t>
                      </a:r>
                      <a:endParaRPr lang="sk-SK" sz="1400" b="1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k-SK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http://sscri.vupop.sk/ArcGIS/rest/services/CMS/cms_rest/MapServer </a:t>
                      </a:r>
                      <a:endParaRPr lang="sk-SK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BlokTextu 7">
            <a:extLst>
              <a:ext uri="{FF2B5EF4-FFF2-40B4-BE49-F238E27FC236}">
                <a16:creationId xmlns:a16="http://schemas.microsoft.com/office/drawing/2014/main" id="{48F5E2B9-6BA5-A9D4-DF28-31BAF7BA8E64}"/>
              </a:ext>
            </a:extLst>
          </p:cNvPr>
          <p:cNvSpPr txBox="1"/>
          <p:nvPr/>
        </p:nvSpPr>
        <p:spPr>
          <a:xfrm>
            <a:off x="157942" y="4292637"/>
            <a:ext cx="118622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sk-SK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ktuálne sa v rámci európskeho projektu EJP </a:t>
            </a:r>
            <a:r>
              <a:rPr lang="sk-SK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Soil</a:t>
            </a:r>
            <a:r>
              <a:rPr lang="sk-SK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 pracovnej skupine WP 6 rieši úloha (</a:t>
            </a:r>
            <a:r>
              <a:rPr lang="sk-SK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Task</a:t>
            </a:r>
            <a:r>
              <a:rPr lang="sk-SK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6.3) -  porovnávajú vybrané pôdne parametre z databázy monitoringu pôd s dátami získanými v prieskume LUCAS. Porovnanie sa týka výsledkov jednotlivých </a:t>
            </a:r>
            <a:r>
              <a:rPr lang="sk-SK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analytických metód. </a:t>
            </a:r>
            <a:r>
              <a:rPr lang="sk-SK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Cieľom porovnania je harmonizácia jednotlivých dátových </a:t>
            </a:r>
            <a:r>
              <a:rPr lang="sk-SK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sád</a:t>
            </a:r>
            <a:r>
              <a:rPr lang="sk-SK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monitorovacích systémov členských štátov. </a:t>
            </a:r>
            <a:endParaRPr lang="sk-SK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77554C08-9441-F0E9-BF98-BD127FA3CE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3" name="Obrázok 2" descr="Obrázok, na ktorom je text, písmo, snímka obrazovky, grafika">
            <a:extLst>
              <a:ext uri="{FF2B5EF4-FFF2-40B4-BE49-F238E27FC236}">
                <a16:creationId xmlns:a16="http://schemas.microsoft.com/office/drawing/2014/main" id="{DABCF95B-5C67-3AC9-297C-531C75EA21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3970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>
            <a:extLst>
              <a:ext uri="{FF2B5EF4-FFF2-40B4-BE49-F238E27FC236}">
                <a16:creationId xmlns:a16="http://schemas.microsoft.com/office/drawing/2014/main" id="{5FDDE04E-C41C-48C0-B89B-3A85E5407B43}"/>
              </a:ext>
            </a:extLst>
          </p:cNvPr>
          <p:cNvSpPr txBox="1"/>
          <p:nvPr/>
        </p:nvSpPr>
        <p:spPr>
          <a:xfrm>
            <a:off x="2802670" y="3281533"/>
            <a:ext cx="65866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000" b="1" dirty="0">
                <a:solidFill>
                  <a:schemeClr val="accent6">
                    <a:lumMod val="50000"/>
                  </a:schemeClr>
                </a:solidFill>
              </a:rPr>
              <a:t>Využitie výsledkov monitoringu pôd SR</a:t>
            </a: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E2CB78B1-2C1A-3EA7-4C24-057D46424DEF}"/>
              </a:ext>
            </a:extLst>
          </p:cNvPr>
          <p:cNvSpPr txBox="1"/>
          <p:nvPr/>
        </p:nvSpPr>
        <p:spPr>
          <a:xfrm>
            <a:off x="227214" y="3859258"/>
            <a:ext cx="118091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každoročné zhodnotenie </a:t>
            </a:r>
            <a:r>
              <a:rPr lang="sk-SK" sz="1600" dirty="0" err="1">
                <a:latin typeface="Arial" panose="020B0604020202020204" pitchFamily="34" charset="0"/>
                <a:cs typeface="Arial" panose="020B0604020202020204" pitchFamily="34" charset="0"/>
              </a:rPr>
              <a:t>dielčich</a:t>
            </a: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 výsledkov vo forme výročných správ;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každoročné spracovanie podkladov do správy o stave ŽP (MP RV SR, MŽP SR, SAŽP);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v 5-ročných cykloch vypracovanie publikácie – monografie o aktuálnom stave a vývoji vlastností pôd podľa degradačných procesov a návrh opatrení na zlepšenie nepriaznivého stavu (do konca roka 2023 bude vydaná najnovšia publikácia - monografia za 6. monitorovací cyklus);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poskytnutie podkladov pre </a:t>
            </a:r>
            <a:r>
              <a:rPr lang="sk-SK" sz="1600" dirty="0" err="1">
                <a:latin typeface="Arial" panose="020B0604020202020204" pitchFamily="34" charset="0"/>
                <a:cs typeface="Arial" panose="020B0604020202020204" pitchFamily="34" charset="0"/>
              </a:rPr>
              <a:t>decíznu</a:t>
            </a: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 sféru a orgány štátnej správy, ako aj pre univerzity poľnohospodárskeho a environmentálneho zamerania, tiež spolupráca na iných projektoch, napr. so SAŽP pri monitorovaní vplyvu znečistenia ovzdušia na ekosystémy v zmysle článku 10 smernice Európskeho parlamentu a Rady (EÚ) 2016/2284 zo 14. 12. 2016 o znížení národných emisií, ako aj pre širokú odbornú verejnosť;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spolupráca s JRC a EEA pri tvorbe spoločných výstupov v rámci EÚ.</a:t>
            </a:r>
          </a:p>
        </p:txBody>
      </p:sp>
      <p:sp>
        <p:nvSpPr>
          <p:cNvPr id="7" name="BlokTextu 6">
            <a:extLst>
              <a:ext uri="{FF2B5EF4-FFF2-40B4-BE49-F238E27FC236}">
                <a16:creationId xmlns:a16="http://schemas.microsoft.com/office/drawing/2014/main" id="{CD8A390C-87DD-E309-0B37-3518F7E21F0F}"/>
              </a:ext>
            </a:extLst>
          </p:cNvPr>
          <p:cNvSpPr txBox="1"/>
          <p:nvPr/>
        </p:nvSpPr>
        <p:spPr>
          <a:xfrm>
            <a:off x="2626822" y="29454"/>
            <a:ext cx="72819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Na základe doterajších zistení možno konštatovať, že po roku 1990:</a:t>
            </a:r>
          </a:p>
        </p:txBody>
      </p:sp>
      <p:sp>
        <p:nvSpPr>
          <p:cNvPr id="9" name="TextovéPole 1">
            <a:extLst>
              <a:ext uri="{FF2B5EF4-FFF2-40B4-BE49-F238E27FC236}">
                <a16:creationId xmlns:a16="http://schemas.microsoft.com/office/drawing/2014/main" id="{AE2A4A27-7797-E9C9-1525-9141E25A1B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675" y="564761"/>
            <a:ext cx="11880645" cy="253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eaLnBrk="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najvýraznejšie prejavy degradačných procesov sa prejavujú pri </a:t>
            </a:r>
            <a:r>
              <a:rPr lang="sk-SK" sz="1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fyzikálnej degradácii - </a:t>
            </a:r>
            <a:r>
              <a:rPr lang="sk-SK" sz="1600" b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kompakcia</a:t>
            </a:r>
            <a:r>
              <a:rPr lang="sk-SK" sz="1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erózia pôdy</a:t>
            </a: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eaLnBrk="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i keď v súvislosti s kontamináciou pôd neboli zistené preukazné rozdiely, pôdy, ktoré boli v minulosti kontaminované, sú kontaminované aj v súčasnosti, a preto ich bude potrebné neustále monitorovať;</a:t>
            </a:r>
          </a:p>
          <a:p>
            <a:pPr marL="285750" indent="-285750" eaLnBrk="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prejavy ostatných degradačných procesov (</a:t>
            </a:r>
            <a:r>
              <a:rPr lang="sk-SK" sz="1600" dirty="0" err="1">
                <a:latin typeface="Arial" panose="020B0604020202020204" pitchFamily="34" charset="0"/>
                <a:cs typeface="Arial" panose="020B0604020202020204" pitchFamily="34" charset="0"/>
              </a:rPr>
              <a:t>acidifikácia</a:t>
            </a: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k-SK" sz="1600" dirty="0" err="1">
                <a:latin typeface="Arial" panose="020B0604020202020204" pitchFamily="34" charset="0"/>
                <a:cs typeface="Arial" panose="020B0604020202020204" pitchFamily="34" charset="0"/>
              </a:rPr>
              <a:t>salinizácia</a:t>
            </a: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sk-SK" sz="1600" dirty="0" err="1">
                <a:latin typeface="Arial" panose="020B0604020202020204" pitchFamily="34" charset="0"/>
                <a:cs typeface="Arial" panose="020B0604020202020204" pitchFamily="34" charset="0"/>
              </a:rPr>
              <a:t>sodifikácia</a:t>
            </a: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, zmeny v kvantite a kvalite pôdnej organickej hmoty) sú len pozvoľné a štatisticky prevažne nepreukazné;</a:t>
            </a:r>
          </a:p>
          <a:p>
            <a:pPr marL="285750" indent="-285750" eaLnBrk="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degradačné procesy pôd ovplyvňujú nielen ich kvalitu, ale aj ich postavenie v prírodnom prostredí. Takéto pôdy sa stávajú zraniteľnejšími, ale zraniteľnejšia sa stáva aj krajina, v ktorej sa takéto pôdy nachádzajú. Bude preto potrebné venovať viac priestoru prevencii – predovšetkým rešpektovanie zásad správnej poľnohospodárskej praxe v záujme zachovania schopností a všetkých funkcií pôdy a krajiny aj pre budúce generácie (princíp udržateľnosti).</a:t>
            </a:r>
          </a:p>
        </p:txBody>
      </p:sp>
      <p:pic>
        <p:nvPicPr>
          <p:cNvPr id="4" name="Obrázok 3" descr="Obrázok, na ktorom je písmo, text, symbol, grafika">
            <a:extLst>
              <a:ext uri="{FF2B5EF4-FFF2-40B4-BE49-F238E27FC236}">
                <a16:creationId xmlns:a16="http://schemas.microsoft.com/office/drawing/2014/main" id="{C49BBE9A-9BB7-5A0B-9A3B-8A36F4753A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5" name="Obrázok 4" descr="Obrázok, na ktorom je text, písmo, snímka obrazovky, grafika">
            <a:extLst>
              <a:ext uri="{FF2B5EF4-FFF2-40B4-BE49-F238E27FC236}">
                <a16:creationId xmlns:a16="http://schemas.microsoft.com/office/drawing/2014/main" id="{5CE1A4A2-FB14-4AD0-6BB2-DBF0832B81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3557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 descr="E:\net\dokumenty\!senzitivne uzemia final\!z BA final\obalka_ziar.jpg">
            <a:extLst>
              <a:ext uri="{FF2B5EF4-FFF2-40B4-BE49-F238E27FC236}">
                <a16:creationId xmlns:a16="http://schemas.microsoft.com/office/drawing/2014/main" id="{8759996D-C8B0-7AA6-A69F-0637DDBB2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0763" y="765178"/>
            <a:ext cx="1171575" cy="1664036"/>
          </a:xfrm>
          <a:prstGeom prst="rect">
            <a:avLst/>
          </a:prstGeom>
          <a:noFill/>
        </p:spPr>
      </p:pic>
      <p:pic>
        <p:nvPicPr>
          <p:cNvPr id="41" name="Picture 3" descr="E:\net\dokumenty\!senzitivne uzemia final\!z BA final\obalka_magnezitky.jpg">
            <a:extLst>
              <a:ext uri="{FF2B5EF4-FFF2-40B4-BE49-F238E27FC236}">
                <a16:creationId xmlns:a16="http://schemas.microsoft.com/office/drawing/2014/main" id="{EF134203-A3D3-3BAB-D269-2FA13D9DAA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60247" y="786656"/>
            <a:ext cx="1171575" cy="1664036"/>
          </a:xfrm>
          <a:prstGeom prst="rect">
            <a:avLst/>
          </a:prstGeom>
          <a:noFill/>
        </p:spPr>
      </p:pic>
      <p:pic>
        <p:nvPicPr>
          <p:cNvPr id="42" name="Picture 4" descr="E:\net\dokumenty\!senzitivne uzemia final\!z BA final\obalka_Horna_Nitra.jpg">
            <a:extLst>
              <a:ext uri="{FF2B5EF4-FFF2-40B4-BE49-F238E27FC236}">
                <a16:creationId xmlns:a16="http://schemas.microsoft.com/office/drawing/2014/main" id="{29265CF6-747F-A603-99D3-1D1155D5F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38890" y="758821"/>
            <a:ext cx="1171574" cy="1673256"/>
          </a:xfrm>
          <a:prstGeom prst="rect">
            <a:avLst/>
          </a:prstGeom>
          <a:noFill/>
        </p:spPr>
      </p:pic>
      <p:pic>
        <p:nvPicPr>
          <p:cNvPr id="43" name="Picture 5" descr="E:\net\dokumenty\!senzitivne uzemia final\!z BA final\obalka_Banska_Bystrica.jpg">
            <a:extLst>
              <a:ext uri="{FF2B5EF4-FFF2-40B4-BE49-F238E27FC236}">
                <a16:creationId xmlns:a16="http://schemas.microsoft.com/office/drawing/2014/main" id="{931E2F0E-AD9D-75FE-AE11-F713E9FF3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0348" y="761685"/>
            <a:ext cx="1164003" cy="1664035"/>
          </a:xfrm>
          <a:prstGeom prst="rect">
            <a:avLst/>
          </a:prstGeom>
          <a:noFill/>
        </p:spPr>
      </p:pic>
      <p:pic>
        <p:nvPicPr>
          <p:cNvPr id="44" name="Picture 6" descr="E:\net\dokumenty\!senzitivne uzemia final\!z BA final\obalka_Ruzomberok.jpg">
            <a:extLst>
              <a:ext uri="{FF2B5EF4-FFF2-40B4-BE49-F238E27FC236}">
                <a16:creationId xmlns:a16="http://schemas.microsoft.com/office/drawing/2014/main" id="{9E38A147-6039-B35B-0695-6EAA6B09D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0763" y="2572785"/>
            <a:ext cx="1173061" cy="1675971"/>
          </a:xfrm>
          <a:prstGeom prst="rect">
            <a:avLst/>
          </a:prstGeom>
          <a:noFill/>
        </p:spPr>
      </p:pic>
      <p:pic>
        <p:nvPicPr>
          <p:cNvPr id="45" name="Picture 7" descr="E:\net\dokumenty\!senzitivne uzemia final\!z BA final\obalka_Zilina.jpg">
            <a:extLst>
              <a:ext uri="{FF2B5EF4-FFF2-40B4-BE49-F238E27FC236}">
                <a16:creationId xmlns:a16="http://schemas.microsoft.com/office/drawing/2014/main" id="{3D68CA6B-D907-0BCB-A74F-B7B03C980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59953" y="2578752"/>
            <a:ext cx="1171869" cy="1664036"/>
          </a:xfrm>
          <a:prstGeom prst="rect">
            <a:avLst/>
          </a:prstGeom>
          <a:noFill/>
        </p:spPr>
      </p:pic>
      <p:pic>
        <p:nvPicPr>
          <p:cNvPr id="46" name="Picture 8" descr="E:\net\dokumenty\!senzitivne uzemia final\!z BA final\obalka_Sered-Sala.jpg">
            <a:extLst>
              <a:ext uri="{FF2B5EF4-FFF2-40B4-BE49-F238E27FC236}">
                <a16:creationId xmlns:a16="http://schemas.microsoft.com/office/drawing/2014/main" id="{E1E5EA13-6E06-604B-DD24-7D0CDD24BA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0348" y="2572785"/>
            <a:ext cx="1177035" cy="1664035"/>
          </a:xfrm>
          <a:prstGeom prst="rect">
            <a:avLst/>
          </a:prstGeom>
          <a:noFill/>
        </p:spPr>
      </p:pic>
      <p:sp>
        <p:nvSpPr>
          <p:cNvPr id="47" name="BlokTextu 46">
            <a:extLst>
              <a:ext uri="{FF2B5EF4-FFF2-40B4-BE49-F238E27FC236}">
                <a16:creationId xmlns:a16="http://schemas.microsoft.com/office/drawing/2014/main" id="{583E9A14-89DC-FD32-F392-D00EC23658D9}"/>
              </a:ext>
            </a:extLst>
          </p:cNvPr>
          <p:cNvSpPr txBox="1"/>
          <p:nvPr/>
        </p:nvSpPr>
        <p:spPr>
          <a:xfrm>
            <a:off x="2708907" y="-55187"/>
            <a:ext cx="7081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Publikácie vydané v rámci Monitoringu pôd SR</a:t>
            </a:r>
          </a:p>
        </p:txBody>
      </p:sp>
      <p:pic>
        <p:nvPicPr>
          <p:cNvPr id="48" name="Picture 11" descr="D:\agrokomplex2017\Monitoring-BA_obalka-2017prednastrana.jpg">
            <a:extLst>
              <a:ext uri="{FF2B5EF4-FFF2-40B4-BE49-F238E27FC236}">
                <a16:creationId xmlns:a16="http://schemas.microsoft.com/office/drawing/2014/main" id="{5C1E9BC9-B55D-A58A-485C-E84AA33F9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38890" y="2588214"/>
            <a:ext cx="1176616" cy="1660542"/>
          </a:xfrm>
          <a:prstGeom prst="rect">
            <a:avLst/>
          </a:prstGeom>
          <a:noFill/>
        </p:spPr>
      </p:pic>
      <p:pic>
        <p:nvPicPr>
          <p:cNvPr id="49" name="Picture 12" descr="D:\agrokomplex2017\monitoringEN2013.jpg">
            <a:extLst>
              <a:ext uri="{FF2B5EF4-FFF2-40B4-BE49-F238E27FC236}">
                <a16:creationId xmlns:a16="http://schemas.microsoft.com/office/drawing/2014/main" id="{85D92133-FF0B-24A9-EA88-EB441D3B2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2936" y="4902483"/>
            <a:ext cx="1340989" cy="1935358"/>
          </a:xfrm>
          <a:prstGeom prst="rect">
            <a:avLst/>
          </a:prstGeom>
          <a:noFill/>
        </p:spPr>
      </p:pic>
      <p:pic>
        <p:nvPicPr>
          <p:cNvPr id="50" name="Picture 13" descr="D:\agrokomplex2017\monitoringSK2013.jpg">
            <a:extLst>
              <a:ext uri="{FF2B5EF4-FFF2-40B4-BE49-F238E27FC236}">
                <a16:creationId xmlns:a16="http://schemas.microsoft.com/office/drawing/2014/main" id="{50FE9F74-2A4B-BDAD-55C4-5721ADBC36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9406" y="4884783"/>
            <a:ext cx="1340992" cy="1926107"/>
          </a:xfrm>
          <a:prstGeom prst="rect">
            <a:avLst/>
          </a:prstGeom>
          <a:noFill/>
        </p:spPr>
      </p:pic>
      <p:pic>
        <p:nvPicPr>
          <p:cNvPr id="51" name="Picture 15" descr="Scan_OH_publikacia">
            <a:extLst>
              <a:ext uri="{FF2B5EF4-FFF2-40B4-BE49-F238E27FC236}">
                <a16:creationId xmlns:a16="http://schemas.microsoft.com/office/drawing/2014/main" id="{4CCBD01A-F766-1CDD-3D01-D787FA009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092" y="4902483"/>
            <a:ext cx="1379211" cy="1928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Obrázok 51">
            <a:extLst>
              <a:ext uri="{FF2B5EF4-FFF2-40B4-BE49-F238E27FC236}">
                <a16:creationId xmlns:a16="http://schemas.microsoft.com/office/drawing/2014/main" id="{19DAFBE5-FFC5-1291-EA5B-EB1156E9A05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2361" y="2669728"/>
            <a:ext cx="1518899" cy="2142871"/>
          </a:xfrm>
          <a:prstGeom prst="rect">
            <a:avLst/>
          </a:prstGeom>
        </p:spPr>
      </p:pic>
      <p:pic>
        <p:nvPicPr>
          <p:cNvPr id="53" name="Picture 9" descr="E:\net\dokumenty\monitoring\Publikacia 2014\obalka.jpg">
            <a:extLst>
              <a:ext uri="{FF2B5EF4-FFF2-40B4-BE49-F238E27FC236}">
                <a16:creationId xmlns:a16="http://schemas.microsoft.com/office/drawing/2014/main" id="{5C64D7DB-AEC0-1783-D50A-FF6BFECA4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551" y="2669729"/>
            <a:ext cx="1640560" cy="2142871"/>
          </a:xfrm>
          <a:prstGeom prst="rect">
            <a:avLst/>
          </a:prstGeom>
          <a:noFill/>
        </p:spPr>
      </p:pic>
      <p:pic>
        <p:nvPicPr>
          <p:cNvPr id="54" name="Obrázok 53">
            <a:extLst>
              <a:ext uri="{FF2B5EF4-FFF2-40B4-BE49-F238E27FC236}">
                <a16:creationId xmlns:a16="http://schemas.microsoft.com/office/drawing/2014/main" id="{F505F2B3-7195-DC04-AD8F-27ED5BC2830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0248" y="4426030"/>
            <a:ext cx="1171574" cy="1664097"/>
          </a:xfrm>
          <a:prstGeom prst="rect">
            <a:avLst/>
          </a:prstGeom>
        </p:spPr>
      </p:pic>
      <p:pic>
        <p:nvPicPr>
          <p:cNvPr id="55" name="Obrázok 54">
            <a:extLst>
              <a:ext uri="{FF2B5EF4-FFF2-40B4-BE49-F238E27FC236}">
                <a16:creationId xmlns:a16="http://schemas.microsoft.com/office/drawing/2014/main" id="{6E865D56-48A5-BA78-AA26-A760171AF22B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3598" y="4426029"/>
            <a:ext cx="1173785" cy="1664036"/>
          </a:xfrm>
          <a:prstGeom prst="rect">
            <a:avLst/>
          </a:prstGeom>
        </p:spPr>
      </p:pic>
      <p:pic>
        <p:nvPicPr>
          <p:cNvPr id="56" name="Obrázok 55" descr="Obrázok, na ktorom je text, plagát, kniha, tlač&#10;&#10;Automaticky generovaný popis">
            <a:extLst>
              <a:ext uri="{FF2B5EF4-FFF2-40B4-BE49-F238E27FC236}">
                <a16:creationId xmlns:a16="http://schemas.microsoft.com/office/drawing/2014/main" id="{4FCAEEA8-0697-71B6-040B-061072AA102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8890" y="4426029"/>
            <a:ext cx="1181652" cy="1687745"/>
          </a:xfrm>
          <a:prstGeom prst="rect">
            <a:avLst/>
          </a:prstGeom>
        </p:spPr>
      </p:pic>
      <p:sp>
        <p:nvSpPr>
          <p:cNvPr id="57" name="BlokTextu 56">
            <a:extLst>
              <a:ext uri="{FF2B5EF4-FFF2-40B4-BE49-F238E27FC236}">
                <a16:creationId xmlns:a16="http://schemas.microsoft.com/office/drawing/2014/main" id="{ED671613-26E4-F441-F7DE-279BEFE8F15C}"/>
              </a:ext>
            </a:extLst>
          </p:cNvPr>
          <p:cNvSpPr txBox="1"/>
          <p:nvPr/>
        </p:nvSpPr>
        <p:spPr>
          <a:xfrm rot="20314464">
            <a:off x="10661200" y="5560687"/>
            <a:ext cx="1137031" cy="346249"/>
          </a:xfrm>
          <a:prstGeom prst="rect">
            <a:avLst/>
          </a:prstGeom>
          <a:solidFill>
            <a:srgbClr val="FFFF00">
              <a:alpha val="42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sk-SK" sz="16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Novinka</a:t>
            </a:r>
          </a:p>
        </p:txBody>
      </p:sp>
      <p:pic>
        <p:nvPicPr>
          <p:cNvPr id="58" name="Obrázok 57" descr="Obrázok, na ktorom je text, kniha, nehybný, viazanie&#10;&#10;Automaticky generovaný popis">
            <a:extLst>
              <a:ext uri="{FF2B5EF4-FFF2-40B4-BE49-F238E27FC236}">
                <a16:creationId xmlns:a16="http://schemas.microsoft.com/office/drawing/2014/main" id="{DD159E39-62E0-7204-4875-83F7607DE6B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4026" y="472942"/>
            <a:ext cx="1503796" cy="2142872"/>
          </a:xfrm>
          <a:prstGeom prst="rect">
            <a:avLst/>
          </a:prstGeom>
        </p:spPr>
      </p:pic>
      <p:pic>
        <p:nvPicPr>
          <p:cNvPr id="59" name="Picture 10" descr="Scan_jednotne metody cms">
            <a:extLst>
              <a:ext uri="{FF2B5EF4-FFF2-40B4-BE49-F238E27FC236}">
                <a16:creationId xmlns:a16="http://schemas.microsoft.com/office/drawing/2014/main" id="{B955765B-A69C-2233-0410-2E3039AFAE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4617" y="4875532"/>
            <a:ext cx="1386530" cy="190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2" descr="Obal3_raseliny">
            <a:extLst>
              <a:ext uri="{FF2B5EF4-FFF2-40B4-BE49-F238E27FC236}">
                <a16:creationId xmlns:a16="http://schemas.microsoft.com/office/drawing/2014/main" id="{6D413A2B-7663-61D5-1525-2A64816714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8279" y="4875532"/>
            <a:ext cx="1331263" cy="1903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Obrázok 61" descr="Obrázok, na ktorom je text, rastlina, rukopis, papier">
            <a:extLst>
              <a:ext uri="{FF2B5EF4-FFF2-40B4-BE49-F238E27FC236}">
                <a16:creationId xmlns:a16="http://schemas.microsoft.com/office/drawing/2014/main" id="{A4C560E0-6432-640D-7F8A-6986B16DA961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06" y="460853"/>
            <a:ext cx="1640560" cy="2145943"/>
          </a:xfrm>
          <a:prstGeom prst="rect">
            <a:avLst/>
          </a:prstGeom>
        </p:spPr>
      </p:pic>
      <p:pic>
        <p:nvPicPr>
          <p:cNvPr id="64" name="Obrázok 63" descr="Obrázok, na ktorom je text, rastlina, tráva, oblak">
            <a:extLst>
              <a:ext uri="{FF2B5EF4-FFF2-40B4-BE49-F238E27FC236}">
                <a16:creationId xmlns:a16="http://schemas.microsoft.com/office/drawing/2014/main" id="{7E3274F4-3F94-ABC8-BFF9-59AA8228CA6F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470" y="468416"/>
            <a:ext cx="1536751" cy="2145943"/>
          </a:xfrm>
          <a:prstGeom prst="rect">
            <a:avLst/>
          </a:prstGeom>
        </p:spPr>
      </p:pic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6430290D-C694-184A-2306-85537D929CE6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9" name="Obrázok 8" descr="Obrázok, na ktorom je text, písmo, snímka obrazovky, grafika">
            <a:extLst>
              <a:ext uri="{FF2B5EF4-FFF2-40B4-BE49-F238E27FC236}">
                <a16:creationId xmlns:a16="http://schemas.microsoft.com/office/drawing/2014/main" id="{7986D1EE-E402-45A0-5BE1-E95791417D10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8560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>
            <a:extLst>
              <a:ext uri="{FF2B5EF4-FFF2-40B4-BE49-F238E27FC236}">
                <a16:creationId xmlns:a16="http://schemas.microsoft.com/office/drawing/2014/main" id="{EB42DAA8-C1C6-9270-8E01-79CF40EFC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2" r="15123"/>
          <a:stretch>
            <a:fillRect/>
          </a:stretch>
        </p:blipFill>
        <p:spPr bwMode="auto">
          <a:xfrm>
            <a:off x="1403509" y="516895"/>
            <a:ext cx="9112091" cy="6265937"/>
          </a:xfrm>
          <a:prstGeom prst="rect">
            <a:avLst/>
          </a:prstGeom>
          <a:noFill/>
          <a:ln w="28575">
            <a:solidFill>
              <a:srgbClr val="37562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6430290D-C694-184A-2306-85537D929C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sp>
        <p:nvSpPr>
          <p:cNvPr id="4" name="BlokTextu 3">
            <a:extLst>
              <a:ext uri="{FF2B5EF4-FFF2-40B4-BE49-F238E27FC236}">
                <a16:creationId xmlns:a16="http://schemas.microsoft.com/office/drawing/2014/main" id="{CC57AB62-1DD1-90A6-0C35-01FF4659F18E}"/>
              </a:ext>
            </a:extLst>
          </p:cNvPr>
          <p:cNvSpPr txBox="1"/>
          <p:nvPr/>
        </p:nvSpPr>
        <p:spPr>
          <a:xfrm>
            <a:off x="1072447" y="555235"/>
            <a:ext cx="72819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sk-SK" sz="4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Ďakujem za pozornosť</a:t>
            </a: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A7A0BEFE-1FEB-4BF0-EC8A-4D7072E08A04}"/>
              </a:ext>
            </a:extLst>
          </p:cNvPr>
          <p:cNvSpPr txBox="1"/>
          <p:nvPr/>
        </p:nvSpPr>
        <p:spPr>
          <a:xfrm>
            <a:off x="5500190" y="2967335"/>
            <a:ext cx="3464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Riešiteľský kolektív</a:t>
            </a:r>
          </a:p>
        </p:txBody>
      </p:sp>
      <p:sp>
        <p:nvSpPr>
          <p:cNvPr id="7" name="BlokTextu 6">
            <a:extLst>
              <a:ext uri="{FF2B5EF4-FFF2-40B4-BE49-F238E27FC236}">
                <a16:creationId xmlns:a16="http://schemas.microsoft.com/office/drawing/2014/main" id="{A549DCD7-A030-CBC1-D23D-CCF4D90456D2}"/>
              </a:ext>
            </a:extLst>
          </p:cNvPr>
          <p:cNvSpPr txBox="1"/>
          <p:nvPr/>
        </p:nvSpPr>
        <p:spPr>
          <a:xfrm>
            <a:off x="2026513" y="3608577"/>
            <a:ext cx="882014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430780" indent="-2430780" algn="just">
              <a:spcAft>
                <a:spcPts val="300"/>
              </a:spcAft>
            </a:pPr>
            <a:r>
              <a:rPr lang="sk-SK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Vedúci projektu:			prof. Ing. Jozef Kobza, CSc.</a:t>
            </a:r>
            <a:endParaRPr lang="sk-SK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828800" indent="-1828800" algn="just">
              <a:spcAft>
                <a:spcPts val="300"/>
              </a:spcAft>
            </a:pPr>
            <a:endParaRPr lang="sk-SK" sz="2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828800" indent="-1828800" algn="just">
              <a:spcAft>
                <a:spcPts val="300"/>
              </a:spcAft>
            </a:pPr>
            <a:r>
              <a:rPr lang="sk-SK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Zodpovední riešitelia ČÚ:	Doc. RNDr. Gabriela Barančíková, CSc.</a:t>
            </a:r>
            <a:endParaRPr lang="sk-SK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300"/>
              </a:spcAft>
              <a:tabLst>
                <a:tab pos="2430780" algn="l"/>
              </a:tabLst>
            </a:pPr>
            <a:r>
              <a:rPr lang="sk-SK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	Mgr. Rastislav </a:t>
            </a:r>
            <a:r>
              <a:rPr lang="sk-SK" sz="20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Dodok</a:t>
            </a:r>
            <a:r>
              <a:rPr lang="sk-SK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PhD.</a:t>
            </a:r>
            <a:endParaRPr lang="sk-SK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430780">
              <a:spcAft>
                <a:spcPts val="300"/>
              </a:spcAft>
            </a:pPr>
            <a:r>
              <a:rPr lang="sk-SK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prof. Ing. Jozef Kobza, CSc.</a:t>
            </a:r>
            <a:endParaRPr lang="sk-SK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430780">
              <a:spcAft>
                <a:spcPts val="300"/>
              </a:spcAft>
            </a:pPr>
            <a:r>
              <a:rPr lang="sk-SK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RNDr. Jarmila Makovníková, CSc.</a:t>
            </a:r>
            <a:endParaRPr lang="sk-SK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430780">
              <a:spcAft>
                <a:spcPts val="300"/>
              </a:spcAft>
            </a:pPr>
            <a:r>
              <a:rPr lang="sk-SK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RNDr. Boris Pálka, PhD.</a:t>
            </a:r>
            <a:endParaRPr lang="sk-SK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430780">
              <a:spcAft>
                <a:spcPts val="300"/>
              </a:spcAft>
            </a:pPr>
            <a:r>
              <a:rPr lang="sk-SK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Ing. Ján Styk, PhD.</a:t>
            </a:r>
            <a:endParaRPr lang="sk-SK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</a:pPr>
            <a:r>
              <a:rPr lang="sk-SK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				Ing. Miloš Širáň, PhD</a:t>
            </a: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Obrázok 7" descr="Obrázok, na ktorom je text, písmo, snímka obrazovky, grafika">
            <a:extLst>
              <a:ext uri="{FF2B5EF4-FFF2-40B4-BE49-F238E27FC236}">
                <a16:creationId xmlns:a16="http://schemas.microsoft.com/office/drawing/2014/main" id="{334475BF-8DE9-FC4D-09B6-790C2C0FEF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6595357F-990E-AA97-8E43-7158E7C68E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8" b="27365"/>
          <a:stretch>
            <a:fillRect/>
          </a:stretch>
        </p:blipFill>
        <p:spPr bwMode="auto">
          <a:xfrm>
            <a:off x="1503882" y="4694627"/>
            <a:ext cx="1288362" cy="1960208"/>
          </a:xfrm>
          <a:prstGeom prst="rect">
            <a:avLst/>
          </a:prstGeom>
          <a:noFill/>
          <a:ln w="28575">
            <a:solidFill>
              <a:srgbClr val="37562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192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33747D56-A98F-9B69-2CD1-6E0B2A5720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sp>
        <p:nvSpPr>
          <p:cNvPr id="7" name="Obdĺžnik 6">
            <a:extLst>
              <a:ext uri="{FF2B5EF4-FFF2-40B4-BE49-F238E27FC236}">
                <a16:creationId xmlns:a16="http://schemas.microsoft.com/office/drawing/2014/main" id="{B34A8617-5A8E-037B-9850-23A9FBF1D4FF}"/>
              </a:ext>
            </a:extLst>
          </p:cNvPr>
          <p:cNvSpPr/>
          <p:nvPr/>
        </p:nvSpPr>
        <p:spPr>
          <a:xfrm>
            <a:off x="2196293" y="14941"/>
            <a:ext cx="72715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k-SK" sz="2400" b="1" dirty="0">
                <a:solidFill>
                  <a:schemeClr val="accent6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Chronologický prehľad legislatívnych podkladov </a:t>
            </a:r>
          </a:p>
          <a:p>
            <a:pPr algn="ctr"/>
            <a:r>
              <a:rPr lang="sk-SK" sz="2400" b="1" dirty="0">
                <a:solidFill>
                  <a:schemeClr val="accent6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k vykonávaniu monitoringu pôd v SR</a:t>
            </a:r>
            <a:endParaRPr lang="sk-SK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Obdĺžnik 7">
            <a:extLst>
              <a:ext uri="{FF2B5EF4-FFF2-40B4-BE49-F238E27FC236}">
                <a16:creationId xmlns:a16="http://schemas.microsoft.com/office/drawing/2014/main" id="{CBAAE2F2-A30E-491C-BF9A-03756695480A}"/>
              </a:ext>
            </a:extLst>
          </p:cNvPr>
          <p:cNvSpPr/>
          <p:nvPr/>
        </p:nvSpPr>
        <p:spPr>
          <a:xfrm>
            <a:off x="0" y="1066532"/>
            <a:ext cx="12074944" cy="561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Odporúčanie Rady Európy č. RE NV (90) 1 o európskej stratégii pri ochrane ŽP (1990), kde sa odporúča členským krajinám RE zabezpečiť permanentné monitorovanie vlastností zložiek ŽP</a:t>
            </a:r>
            <a:endParaRPr lang="sk-SK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Uznesenie vlády SR č. 449 z 26. mája 1992, v ktorom vláda SR uložila ministrovi – predsedovi SKŽP informovať vládu o postupe realizácie monitorovacieho systému ŽP a integrovaného informačného systému o životnom prostredí</a:t>
            </a:r>
            <a:endParaRPr lang="sk-SK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Uznesenie vlády SR č. 620 zo 7. septembra 1993, ktorým sa schválilo vykonávanie monitoringu zložiek ŽP</a:t>
            </a:r>
            <a:endParaRPr lang="sk-SK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Uznesenie vlády SR č. 7 z 12. januára 2000, v ktorom vláda SR schválila Koncepciu dobudovania a ďalšej realizácie komplexného monitorovacieho a informačného systému v životnom prostredí</a:t>
            </a:r>
            <a:endParaRPr lang="sk-SK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Uznesenie vlády SR č. 664 z 23. augusta 2000 o zabezpečovaní monitoringu pôd SR</a:t>
            </a:r>
            <a:endParaRPr lang="sk-SK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Koncepcia európskej pôdnej politiky a stratégie ochrany pôdy a jej udržateľného využitia bola zakotvená v návrhu Európskej komisie (EK) na 6. Environmentálnom akčnom programe, ktorý bol prijatý Európskou radou a Európskym parlamentom dňa 22. júla 2002, kde jedna zo základných stratégií je práve pôda a sledovanie jej ďalšieho vývoja</a:t>
            </a:r>
            <a:endParaRPr lang="sk-SK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Zákon č. 220/2004 </a:t>
            </a:r>
            <a:r>
              <a:rPr lang="sk-SK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Z.z</a:t>
            </a: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o ochrane a využívaní poľnohospodárskej pôdy, kde v čl. 1 pod § 2, pod písmenom d, je uvedená potreba monitorovania poľnohospodárskej pôdy</a:t>
            </a:r>
            <a:endParaRPr lang="sk-SK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 potrebe výkonu monitorovania pôd v krajinách EÚ pojednávajú aj významné európske dokumenty (EU/COM (2002) 179 </a:t>
            </a:r>
            <a:r>
              <a:rPr lang="sk-SK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final</a:t>
            </a: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ako aj </a:t>
            </a:r>
            <a:r>
              <a:rPr lang="sk-SK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Tématická</a:t>
            </a: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stratégia ochrany pôdy, ktorá bola schválená Európskym parlamentom v septembri 2006</a:t>
            </a:r>
            <a:endParaRPr lang="sk-SK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1" name="Obrázok 10" descr="Obrázok, na ktorom je text, písmo, snímka obrazovky, grafika">
            <a:extLst>
              <a:ext uri="{FF2B5EF4-FFF2-40B4-BE49-F238E27FC236}">
                <a16:creationId xmlns:a16="http://schemas.microsoft.com/office/drawing/2014/main" id="{5108DE78-D2B0-1A22-DACC-14AA631A22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908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33747D56-A98F-9B69-2CD1-6E0B2A5720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sp>
        <p:nvSpPr>
          <p:cNvPr id="9" name="Obdĺžnik 8">
            <a:extLst>
              <a:ext uri="{FF2B5EF4-FFF2-40B4-BE49-F238E27FC236}">
                <a16:creationId xmlns:a16="http://schemas.microsoft.com/office/drawing/2014/main" id="{BFB09C6D-1C62-076E-982C-ACAB5ABAF28B}"/>
              </a:ext>
            </a:extLst>
          </p:cNvPr>
          <p:cNvSpPr/>
          <p:nvPr/>
        </p:nvSpPr>
        <p:spPr>
          <a:xfrm>
            <a:off x="0" y="1428712"/>
            <a:ext cx="1219200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 základe predpisu zo 4. operatívnej porady ministra životného prostredia SR zo dňa 13.5.2005 bola schválená aktualizovaná koncepcia monitoringu životného prostredia SR vrátane pôdy</a:t>
            </a:r>
            <a:endParaRPr lang="sk-SK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Schválená Koncepcia aktualizácie a racionalizácie environmentálneho monitoringu a prijatého uznesenia č. 54 z rokovania 4. operatívnej porady ministra životného prostredia SR zo dňa 23.4.2007</a:t>
            </a:r>
            <a:endParaRPr lang="sk-SK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Národná koncepcia informatizácie verejnej správy (NKIVS) prijatá 21.5.2008 vládou SR </a:t>
            </a:r>
            <a:endParaRPr lang="sk-SK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Koncepcia rozvoja informačných systémov ŽP (KRIS) schválená MFSR dňa  24.6.2009</a:t>
            </a:r>
            <a:endParaRPr lang="sk-SK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Uznesenie OPM zo 4.11.2010 na zabezpečenie implementácie schváleného Rozpracovania Programového vyhlásenia vlády Slovenskej republiky v pôsobnosti Ministerstva životného prostredia Slovenskej republiky na roky 2010 – 2020 </a:t>
            </a:r>
            <a:endParaRPr lang="sk-SK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Budovanie environmentálneho informačného systému a jeho sprístupnenie verejnosti</a:t>
            </a:r>
            <a:endParaRPr lang="sk-SK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Taktiež potreba zabezpečovania </a:t>
            </a:r>
            <a:r>
              <a:rPr lang="sk-SK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reportingu</a:t>
            </a:r>
            <a:r>
              <a:rPr lang="sk-SK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informácií monitoringu životného prostredia SR vo vzťahu k EEA (Európska environmentálna agentúra), ktorá vznikla nariadením EHS 1210/1990 (v znení zmien a doplnkov nariadení ES 933/1999 a 1641/2003). Jej sídlo je v Kodani od roku 1993 a činnosť vyvíja od roku 1994. EEA je orgán EÚ určený na poskytovanie spoľahlivých a nezávislých informácií o životnom prostredí</a:t>
            </a:r>
            <a:endParaRPr lang="sk-SK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Obdĺžnik 2">
            <a:extLst>
              <a:ext uri="{FF2B5EF4-FFF2-40B4-BE49-F238E27FC236}">
                <a16:creationId xmlns:a16="http://schemas.microsoft.com/office/drawing/2014/main" id="{77E31531-1164-D345-AA87-B1DC580E008E}"/>
              </a:ext>
            </a:extLst>
          </p:cNvPr>
          <p:cNvSpPr/>
          <p:nvPr/>
        </p:nvSpPr>
        <p:spPr>
          <a:xfrm>
            <a:off x="2196293" y="14941"/>
            <a:ext cx="72715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k-SK" sz="2400" b="1" dirty="0">
                <a:solidFill>
                  <a:schemeClr val="accent6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Chronologický prehľad legislatívnych podkladov </a:t>
            </a:r>
          </a:p>
          <a:p>
            <a:pPr algn="ctr"/>
            <a:r>
              <a:rPr lang="sk-SK" sz="2400" b="1" dirty="0">
                <a:solidFill>
                  <a:schemeClr val="accent6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k vykonávaniu monitoringu pôd v SR</a:t>
            </a:r>
            <a:endParaRPr lang="sk-SK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Obrázok 4" descr="Obrázok, na ktorom je text, písmo, snímka obrazovky, grafika">
            <a:extLst>
              <a:ext uri="{FF2B5EF4-FFF2-40B4-BE49-F238E27FC236}">
                <a16:creationId xmlns:a16="http://schemas.microsoft.com/office/drawing/2014/main" id="{88E55640-DC1E-4E48-7920-F963E6279C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61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FB6F92BE-E400-AC49-BD17-4FA4798C5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176" y="2144153"/>
            <a:ext cx="11408707" cy="256969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k-SK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 zmysle návrhu Európskej komisie pre monitoring pôd sa sledujú a vyhodnocujú nasledovné </a:t>
            </a:r>
            <a:r>
              <a:rPr lang="sk-SK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ohrozenia pôdy </a:t>
            </a:r>
            <a:r>
              <a:rPr lang="sk-SK" altLang="sk-SK" sz="18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k-SK" altLang="sk-SK" sz="1800" b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threats</a:t>
            </a:r>
            <a:r>
              <a:rPr lang="sk-SK" altLang="sk-SK" sz="18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sk-SK" altLang="sk-SK" sz="1800" b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soil</a:t>
            </a:r>
            <a:r>
              <a:rPr lang="sk-SK" altLang="sk-SK" sz="18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k-SK" altLang="sk-SK" sz="18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- </a:t>
            </a:r>
            <a:r>
              <a:rPr lang="sk-SK" altLang="sk-SK" sz="1800" b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acidifikácia</a:t>
            </a:r>
            <a:r>
              <a:rPr lang="sk-SK" altLang="sk-SK" sz="18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k-SK" altLang="sk-SK" sz="18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- </a:t>
            </a:r>
            <a:r>
              <a:rPr lang="sk-SK" altLang="sk-SK" sz="1800" b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salinizácia</a:t>
            </a:r>
            <a:r>
              <a:rPr lang="sk-SK" altLang="sk-SK" sz="18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sk-SK" altLang="sk-SK" sz="1800" b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sodifikácia</a:t>
            </a:r>
            <a:r>
              <a:rPr lang="sk-SK" altLang="sk-SK" sz="18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pôd,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k-SK" altLang="sk-SK" sz="18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- kontaminácia pôd,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k-SK" altLang="sk-SK" sz="18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- úbytok pôdnej organickej hmoty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k-SK" altLang="sk-SK" sz="18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- úbytok prístupných živín,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k-SK" altLang="sk-SK" sz="18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- </a:t>
            </a:r>
            <a:r>
              <a:rPr lang="sk-SK" altLang="sk-SK" sz="1800" b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kompakcia</a:t>
            </a:r>
            <a:r>
              <a:rPr lang="sk-SK" altLang="sk-SK" sz="18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pôd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k-SK" altLang="sk-SK" sz="18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- erózia pôd					</a:t>
            </a:r>
            <a:endParaRPr lang="sk-SK" sz="1800" dirty="0"/>
          </a:p>
        </p:txBody>
      </p:sp>
      <p:sp>
        <p:nvSpPr>
          <p:cNvPr id="7" name="Zástupný objekt pre obsah 5">
            <a:extLst>
              <a:ext uri="{FF2B5EF4-FFF2-40B4-BE49-F238E27FC236}">
                <a16:creationId xmlns:a16="http://schemas.microsoft.com/office/drawing/2014/main" id="{3A447127-7EE1-A73A-DA59-F66CA19D18B0}"/>
              </a:ext>
            </a:extLst>
          </p:cNvPr>
          <p:cNvSpPr txBox="1">
            <a:spLocks/>
          </p:cNvSpPr>
          <p:nvPr/>
        </p:nvSpPr>
        <p:spPr>
          <a:xfrm>
            <a:off x="4761099" y="11480"/>
            <a:ext cx="3093273" cy="5226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Princípy a ciele</a:t>
            </a:r>
          </a:p>
        </p:txBody>
      </p:sp>
      <p:sp>
        <p:nvSpPr>
          <p:cNvPr id="9" name="Zástupný objekt pre obsah 5">
            <a:extLst>
              <a:ext uri="{FF2B5EF4-FFF2-40B4-BE49-F238E27FC236}">
                <a16:creationId xmlns:a16="http://schemas.microsoft.com/office/drawing/2014/main" id="{7CACCEDF-7FD7-5389-B6D0-2BF6E4B0429F}"/>
              </a:ext>
            </a:extLst>
          </p:cNvPr>
          <p:cNvSpPr txBox="1">
            <a:spLocks/>
          </p:cNvSpPr>
          <p:nvPr/>
        </p:nvSpPr>
        <p:spPr>
          <a:xfrm>
            <a:off x="279038" y="496911"/>
            <a:ext cx="11408707" cy="885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8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Predmetom monitoringu </a:t>
            </a:r>
            <a:r>
              <a:rPr lang="sk-SK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sú tie pôdne parametre, ktorých prekročením prípustných stavov pôdneho systému môže dochádzať k nevratným (resp. k dlhodobo nevratným) zmenám čo môž</a:t>
            </a:r>
            <a:r>
              <a:rPr lang="sk-SK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 </a:t>
            </a:r>
            <a:r>
              <a:rPr lang="sk-SK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viesť až k degradácii pôdy.</a:t>
            </a:r>
            <a:endParaRPr lang="sk-SK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Zástupný objekt pre obsah 5">
            <a:extLst>
              <a:ext uri="{FF2B5EF4-FFF2-40B4-BE49-F238E27FC236}">
                <a16:creationId xmlns:a16="http://schemas.microsoft.com/office/drawing/2014/main" id="{4CCF4BD0-6DD0-FADC-DBEF-963B28CF08BA}"/>
              </a:ext>
            </a:extLst>
          </p:cNvPr>
          <p:cNvSpPr txBox="1">
            <a:spLocks/>
          </p:cNvSpPr>
          <p:nvPr/>
        </p:nvSpPr>
        <p:spPr>
          <a:xfrm>
            <a:off x="279037" y="1345052"/>
            <a:ext cx="11408707" cy="885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8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Hlavným cieľom </a:t>
            </a:r>
            <a:r>
              <a:rPr lang="sk-SK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je poznanie najaktuálnejšieho stavu našich pôd a sledovanie (monitoring) tých vlastností a parametrov pôd, ktoré sú rozhodujúce tak z hľadiska produkčných, ako aj </a:t>
            </a:r>
            <a:r>
              <a:rPr lang="sk-SK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mimoprodukčných</a:t>
            </a:r>
            <a:r>
              <a:rPr lang="sk-SK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(ekologických) funkcií pôd. </a:t>
            </a:r>
            <a:endParaRPr lang="sk-SK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8001219F-1C0D-32D2-6813-9B2344DAA9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8344" y="4797477"/>
            <a:ext cx="8215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k-SK" altLang="sk-SK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Význam monitoringu pri ochrane a využívaní pôd</a:t>
            </a: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0B6BCD6F-AA6A-E27E-C506-C47AA000E432}"/>
              </a:ext>
            </a:extLst>
          </p:cNvPr>
          <p:cNvSpPr txBox="1"/>
          <p:nvPr/>
        </p:nvSpPr>
        <p:spPr>
          <a:xfrm>
            <a:off x="279037" y="5342773"/>
            <a:ext cx="1228344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>
                <a:latin typeface="Arial" panose="020B0604020202020204" pitchFamily="34" charset="0"/>
                <a:cs typeface="Arial" panose="020B0604020202020204" pitchFamily="34" charset="0"/>
              </a:rPr>
              <a:t>Hodnotenie aktuálneho stavu pôd (vrátane doporučení a  opatrení)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>
                <a:latin typeface="Arial" panose="020B0604020202020204" pitchFamily="34" charset="0"/>
                <a:cs typeface="Arial" panose="020B0604020202020204" pitchFamily="34" charset="0"/>
              </a:rPr>
              <a:t>Prognóza ďalšieho vývoja parametrov pôd podľa jej ohrození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>
                <a:latin typeface="Arial" panose="020B0604020202020204" pitchFamily="34" charset="0"/>
                <a:cs typeface="Arial" panose="020B0604020202020204" pitchFamily="34" charset="0"/>
              </a:rPr>
              <a:t>Základný prostriedok pre ochranu a udržateľné využívanie pôd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>
                <a:latin typeface="Arial" panose="020B0604020202020204" pitchFamily="34" charset="0"/>
                <a:cs typeface="Arial" panose="020B0604020202020204" pitchFamily="34" charset="0"/>
              </a:rPr>
              <a:t>Identifikácia rizikových území a ich zhodnotenie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>
                <a:latin typeface="Arial" panose="020B0604020202020204" pitchFamily="34" charset="0"/>
                <a:cs typeface="Arial" panose="020B0604020202020204" pitchFamily="34" charset="0"/>
              </a:rPr>
              <a:t>Tvorba legislatívy</a:t>
            </a:r>
          </a:p>
        </p:txBody>
      </p:sp>
      <p:pic>
        <p:nvPicPr>
          <p:cNvPr id="5" name="Obrázok 4" descr="Obrázok, na ktorom je písmo, text, symbol, grafika">
            <a:extLst>
              <a:ext uri="{FF2B5EF4-FFF2-40B4-BE49-F238E27FC236}">
                <a16:creationId xmlns:a16="http://schemas.microsoft.com/office/drawing/2014/main" id="{036E4458-F597-7A35-5558-A1865B780E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8" name="Obrázok 7" descr="Obrázok, na ktorom je text, písmo, snímka obrazovky, grafika">
            <a:extLst>
              <a:ext uri="{FF2B5EF4-FFF2-40B4-BE49-F238E27FC236}">
                <a16:creationId xmlns:a16="http://schemas.microsoft.com/office/drawing/2014/main" id="{EDA2D029-D400-EA97-E501-2CD2C668A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91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FB6F92BE-E400-AC49-BD17-4FA4798C5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871" y="696758"/>
            <a:ext cx="9023157" cy="3828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k-SK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Monitoring pôd SR je v súčasnosti realizovaný pomocou 2 subsystémov:</a:t>
            </a: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objekt pre obsah 5">
            <a:extLst>
              <a:ext uri="{FF2B5EF4-FFF2-40B4-BE49-F238E27FC236}">
                <a16:creationId xmlns:a16="http://schemas.microsoft.com/office/drawing/2014/main" id="{9AA2CE1B-B8EA-87A4-1297-6D75B2CE39C4}"/>
              </a:ext>
            </a:extLst>
          </p:cNvPr>
          <p:cNvSpPr txBox="1">
            <a:spLocks/>
          </p:cNvSpPr>
          <p:nvPr/>
        </p:nvSpPr>
        <p:spPr>
          <a:xfrm>
            <a:off x="4641688" y="157649"/>
            <a:ext cx="2977958" cy="5226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Štruktúra a metódy</a:t>
            </a:r>
          </a:p>
        </p:txBody>
      </p:sp>
      <p:sp>
        <p:nvSpPr>
          <p:cNvPr id="7" name="BlokTextu 6">
            <a:extLst>
              <a:ext uri="{FF2B5EF4-FFF2-40B4-BE49-F238E27FC236}">
                <a16:creationId xmlns:a16="http://schemas.microsoft.com/office/drawing/2014/main" id="{3A6D7429-D975-49C5-1170-B8B1AF9904B6}"/>
              </a:ext>
            </a:extLst>
          </p:cNvPr>
          <p:cNvSpPr txBox="1"/>
          <p:nvPr/>
        </p:nvSpPr>
        <p:spPr>
          <a:xfrm>
            <a:off x="86450" y="1196392"/>
            <a:ext cx="121055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Monitoring pôd v základnej sieti monitorovacích lokalít </a:t>
            </a:r>
            <a:r>
              <a:rPr lang="sk-SK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 poľnohospodárskych pôdach, ako aj na pôdach nad hornou hranicou lesa (permanentné monitorovanie najdôležitejších vlastností pôd na celom území Slovenska v pravidelných </a:t>
            </a:r>
            <a:r>
              <a:rPr lang="sk-SK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5-ročných intervaloch</a:t>
            </a:r>
            <a:r>
              <a:rPr lang="sk-SK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318 sond)</a:t>
            </a:r>
            <a:endParaRPr lang="sk-SK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BlokTextu 12">
            <a:extLst>
              <a:ext uri="{FF2B5EF4-FFF2-40B4-BE49-F238E27FC236}">
                <a16:creationId xmlns:a16="http://schemas.microsoft.com/office/drawing/2014/main" id="{CE891860-35A7-600E-07C2-8E94D3D9DC0D}"/>
              </a:ext>
            </a:extLst>
          </p:cNvPr>
          <p:cNvSpPr txBox="1"/>
          <p:nvPr/>
        </p:nvSpPr>
        <p:spPr>
          <a:xfrm>
            <a:off x="77892" y="2377172"/>
            <a:ext cx="1210555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Monitoring pôd v sieti kľúčových lokalít </a:t>
            </a:r>
            <a:r>
              <a:rPr lang="sk-SK" sz="20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podrobnejšie monitorovanie vývoja pôdnych vlastností pri zohľadnení ich priestorovej heterogenity v sieti 19 kľúčových lokalít v </a:t>
            </a:r>
            <a:r>
              <a:rPr lang="sk-SK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ročných intervaloch</a:t>
            </a:r>
            <a:r>
              <a:rPr lang="sk-SK" sz="20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Slúži aj pre overovanie nových doplnkových metód a metód doporučených Európskou komisiou v rámci kompatibility metód s EÚ.</a:t>
            </a:r>
            <a:endParaRPr lang="sk-SK" sz="2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4" name="Rectangle 1">
            <a:extLst>
              <a:ext uri="{FF2B5EF4-FFF2-40B4-BE49-F238E27FC236}">
                <a16:creationId xmlns:a16="http://schemas.microsoft.com/office/drawing/2014/main" id="{7EB2F22B-66A5-D5D2-D9C5-9A35A7B185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92" y="4027941"/>
            <a:ext cx="1166737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altLang="sk-SK" sz="20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Monitorovacia lokalita </a:t>
            </a:r>
            <a:r>
              <a:rPr kumimoji="0" lang="sk-SK" altLang="sk-SK" sz="20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je kruhového tvaru o polomere r = 10 m a celkovej plochy P = 314 m</a:t>
            </a:r>
            <a:r>
              <a:rPr kumimoji="0" lang="sk-SK" altLang="sk-SK" sz="200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kumimoji="0" lang="sk-SK" altLang="sk-SK" sz="20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Každá monitorovacia plocha je charakterizovaná pedologickou sondou umiestnenou v jej strede. Lokality sú presne zamerané a definované súradnicami vo WGS 84</a:t>
            </a:r>
            <a:endParaRPr kumimoji="0" lang="sk-SK" altLang="sk-SK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BlokTextu 15">
            <a:extLst>
              <a:ext uri="{FF2B5EF4-FFF2-40B4-BE49-F238E27FC236}">
                <a16:creationId xmlns:a16="http://schemas.microsoft.com/office/drawing/2014/main" id="{C1AE2AAE-42FA-CA4F-5052-0904BA5D9A84}"/>
              </a:ext>
            </a:extLst>
          </p:cNvPr>
          <p:cNvSpPr txBox="1"/>
          <p:nvPr/>
        </p:nvSpPr>
        <p:spPr>
          <a:xfrm>
            <a:off x="86450" y="5370934"/>
            <a:ext cx="121055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spôsob o</a:t>
            </a:r>
            <a:r>
              <a:rPr lang="sk-SK" sz="20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dberu a spracovania pôdnych vzoriek a metódy požívaných chemických a fyzikálnych analýz sú popísané v publikácii: </a:t>
            </a:r>
            <a:r>
              <a:rPr lang="sk-SK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Jednotné pracovné postupy rozborov pôd </a:t>
            </a:r>
            <a:r>
              <a:rPr lang="sk-SK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(Kolektív autorov, 2011)</a:t>
            </a:r>
            <a:endParaRPr lang="sk-SK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4EA4159E-308F-F684-ED8F-11706D9CE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3" name="Obrázok 2" descr="Obrázok, na ktorom je text, písmo, snímka obrazovky, grafika">
            <a:extLst>
              <a:ext uri="{FF2B5EF4-FFF2-40B4-BE49-F238E27FC236}">
                <a16:creationId xmlns:a16="http://schemas.microsoft.com/office/drawing/2014/main" id="{CE40BB66-1B8A-6F1C-EB1F-58A92AE29E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336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FB6F92BE-E400-AC49-BD17-4FA4798C5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8063" y="0"/>
            <a:ext cx="8643762" cy="75172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Sieť monitorovacích lokalít SR na poľnohospodárskych pôdach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 pôdach nad hornou hranicou lesa</a:t>
            </a:r>
            <a:endParaRPr lang="sk-SK" sz="20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Obrázok 12" descr="Obrázok, na ktorom je svet, mapa, text">
            <a:extLst>
              <a:ext uri="{FF2B5EF4-FFF2-40B4-BE49-F238E27FC236}">
                <a16:creationId xmlns:a16="http://schemas.microsoft.com/office/drawing/2014/main" id="{7807C525-A23D-009F-9395-37E7B1CAFC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49" y="1030778"/>
            <a:ext cx="11303915" cy="5548221"/>
          </a:xfrm>
          <a:prstGeom prst="rect">
            <a:avLst/>
          </a:prstGeom>
        </p:spPr>
      </p:pic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3C5ED1B7-7D3D-FFDF-B33F-14721090E5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3" name="Obrázok 2" descr="Obrázok, na ktorom je text, písmo, snímka obrazovky, grafika">
            <a:extLst>
              <a:ext uri="{FF2B5EF4-FFF2-40B4-BE49-F238E27FC236}">
                <a16:creationId xmlns:a16="http://schemas.microsoft.com/office/drawing/2014/main" id="{47D94393-FC5C-CD42-9E6F-28A6ABCF14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981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FB6F92BE-E400-AC49-BD17-4FA4798C5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83834"/>
            <a:ext cx="12192000" cy="71606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k-SK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sledované sú </a:t>
            </a:r>
            <a:r>
              <a:rPr lang="sk-SK" sz="18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parametre vlastností pôd, ktoré sú signifikantné </a:t>
            </a:r>
            <a:r>
              <a:rPr lang="sk-SK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 konkrétne ohrozenia pôdy </a:t>
            </a:r>
            <a:r>
              <a:rPr lang="sk-SK" sz="18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 zmysle návrhu a doporučení EK pre jednotný európsky monitoring </a:t>
            </a:r>
            <a:r>
              <a:rPr lang="sk-SK" sz="20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pôd (Van-</a:t>
            </a:r>
            <a:r>
              <a:rPr lang="sk-SK" sz="2000" b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Camp</a:t>
            </a:r>
            <a:r>
              <a:rPr lang="sk-SK" sz="20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et al., 2004)</a:t>
            </a:r>
            <a:endParaRPr lang="sk-SK" sz="2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C8C09CA4-B837-4ADB-2720-2DE7AF4034C5}"/>
              </a:ext>
            </a:extLst>
          </p:cNvPr>
          <p:cNvSpPr txBox="1"/>
          <p:nvPr/>
        </p:nvSpPr>
        <p:spPr>
          <a:xfrm>
            <a:off x="3998835" y="1298104"/>
            <a:ext cx="4291038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b="1" i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Kontaminácia pôd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Cd, Cr, Pb, Ni, Zn, Cu, As, Se, </a:t>
            </a:r>
            <a:r>
              <a:rPr lang="sk-SK" sz="1600" b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(vo výluhu lúčavky kráľovskej), pri nadlimitných hodnotách aj vo výluhu 1M NH</a:t>
            </a:r>
            <a:r>
              <a:rPr lang="sk-SK" sz="1600" b="0" baseline="-25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</a:t>
            </a:r>
            <a:r>
              <a:rPr lang="sk-SK" sz="1600" b="0" baseline="-25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(pri As, Cu, Ni, Zn, Cd a Pb), Hg (totálny obsah) v zmysle zákona 220/2004 Z. z. a jeho novelizovanej vyhlášky č. 59 z 11. marca 2013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Fvod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sk-SK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vodorozpustný fluór meraný </a:t>
            </a:r>
            <a:r>
              <a:rPr lang="sk-SK" sz="1600" b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iónoselektívnou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elektródou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" name="BlokTextu 8">
            <a:extLst>
              <a:ext uri="{FF2B5EF4-FFF2-40B4-BE49-F238E27FC236}">
                <a16:creationId xmlns:a16="http://schemas.microsoft.com/office/drawing/2014/main" id="{55A3E122-845F-18A7-DF13-5BF91CC9F955}"/>
              </a:ext>
            </a:extLst>
          </p:cNvPr>
          <p:cNvSpPr txBox="1"/>
          <p:nvPr/>
        </p:nvSpPr>
        <p:spPr>
          <a:xfrm>
            <a:off x="130321" y="1299901"/>
            <a:ext cx="3935269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b="1" i="1" dirty="0" err="1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Acidifikácia</a:t>
            </a:r>
            <a:r>
              <a:rPr lang="sk-SK" b="1" i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pôd</a:t>
            </a:r>
            <a:endParaRPr lang="sk-SK" b="1" dirty="0">
              <a:solidFill>
                <a:schemeClr val="accent6">
                  <a:lumMod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pH/H</a:t>
            </a:r>
            <a:r>
              <a:rPr lang="sk-SK" sz="1600" b="0" baseline="-25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O, pH/</a:t>
            </a:r>
            <a:r>
              <a:rPr lang="sk-SK" sz="1600" b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KCl</a:t>
            </a:r>
            <a:r>
              <a:rPr lang="sk-SK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pH/CaCl</a:t>
            </a:r>
            <a:r>
              <a:rPr lang="sk-SK" sz="1600" b="0" baseline="-25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katiónová výmenná kapacita (KVK)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výmenné katióny (Ca</a:t>
            </a:r>
            <a:r>
              <a:rPr lang="sk-SK" sz="1600" b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2+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Mg</a:t>
            </a:r>
            <a:r>
              <a:rPr lang="sk-SK" sz="1600" b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2+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K</a:t>
            </a:r>
            <a:r>
              <a:rPr lang="sk-SK" sz="1600" b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+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Na</a:t>
            </a:r>
            <a:r>
              <a:rPr lang="sk-SK" sz="1600" b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+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aktívny Al (len ak pH/</a:t>
            </a:r>
            <a:r>
              <a:rPr lang="sk-SK" sz="1600" b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KCl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&lt; 6,0)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4" name="BlokTextu 13">
            <a:extLst>
              <a:ext uri="{FF2B5EF4-FFF2-40B4-BE49-F238E27FC236}">
                <a16:creationId xmlns:a16="http://schemas.microsoft.com/office/drawing/2014/main" id="{3D72B7FD-BA61-5297-A546-40ECA87246CD}"/>
              </a:ext>
            </a:extLst>
          </p:cNvPr>
          <p:cNvSpPr txBox="1"/>
          <p:nvPr/>
        </p:nvSpPr>
        <p:spPr>
          <a:xfrm>
            <a:off x="191568" y="2655915"/>
            <a:ext cx="3812773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b="1" i="1" dirty="0" err="1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Salinizácia</a:t>
            </a:r>
            <a:r>
              <a:rPr lang="sk-SK" b="1" i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 </a:t>
            </a:r>
            <a:r>
              <a:rPr lang="sk-SK" b="1" i="1" dirty="0" err="1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sodifikácia</a:t>
            </a:r>
            <a:r>
              <a:rPr lang="sk-SK" b="1" i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pôd</a:t>
            </a:r>
            <a:endParaRPr lang="sk-SK" b="1" dirty="0">
              <a:solidFill>
                <a:schemeClr val="accent6">
                  <a:lumMod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elektrická vodivosť (</a:t>
            </a:r>
            <a:r>
              <a:rPr lang="sk-SK" sz="1600" b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ECe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obsah výmenného Na v sorpčnom komplexe pôdy (ESP)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sodíkový adsorpčný pomer (SAR)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pH/H</a:t>
            </a:r>
            <a:r>
              <a:rPr lang="sk-SK" sz="1600" b="0" baseline="-25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výmenné katióny a anióny (Ca</a:t>
            </a:r>
            <a:r>
              <a:rPr lang="sk-SK" sz="1600" b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2+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Mg</a:t>
            </a:r>
            <a:r>
              <a:rPr lang="sk-SK" sz="1600" b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2+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K</a:t>
            </a:r>
            <a:r>
              <a:rPr lang="sk-SK" sz="1600" b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+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Na</a:t>
            </a:r>
            <a:r>
              <a:rPr lang="sk-SK" sz="1600" b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+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Cl</a:t>
            </a:r>
            <a:r>
              <a:rPr lang="sk-SK" sz="1600" b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SO</a:t>
            </a:r>
            <a:r>
              <a:rPr lang="sk-SK" sz="1600" b="0" baseline="-25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</a:t>
            </a:r>
            <a:r>
              <a:rPr lang="sk-SK" sz="1600" b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2-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CO</a:t>
            </a:r>
            <a:r>
              <a:rPr lang="sk-SK" sz="1600" b="0" baseline="-25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sk-SK" sz="1600" b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2-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HCO</a:t>
            </a:r>
            <a:r>
              <a:rPr lang="sk-SK" sz="1600" b="0" baseline="-25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sk-SK" sz="1600" b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6" name="BlokTextu 15">
            <a:extLst>
              <a:ext uri="{FF2B5EF4-FFF2-40B4-BE49-F238E27FC236}">
                <a16:creationId xmlns:a16="http://schemas.microsoft.com/office/drawing/2014/main" id="{925F3DD5-F9AC-49C0-8893-90A3B0385E31}"/>
              </a:ext>
            </a:extLst>
          </p:cNvPr>
          <p:cNvSpPr txBox="1"/>
          <p:nvPr/>
        </p:nvSpPr>
        <p:spPr>
          <a:xfrm>
            <a:off x="187618" y="4949785"/>
            <a:ext cx="3711051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b="1" i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Kvantitatívne a kvalitatívne zloženie pôdnej organickej hmoty</a:t>
            </a:r>
            <a:endParaRPr lang="sk-SK" b="1" dirty="0">
              <a:solidFill>
                <a:schemeClr val="accent6">
                  <a:lumMod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600" b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Cox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Nt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</a:t>
            </a:r>
            <a:r>
              <a:rPr lang="sk-SK" sz="1600" b="0" baseline="-25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HK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/C</a:t>
            </a:r>
            <a:r>
              <a:rPr lang="sk-SK" sz="1600" b="0" baseline="-25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FK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Q</a:t>
            </a:r>
            <a:r>
              <a:rPr lang="sk-SK" sz="1600" b="0" baseline="-25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</a:t>
            </a:r>
            <a:r>
              <a:rPr lang="sk-SK" sz="1600" b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elementárna analýza (C, H, N, O)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8" name="BlokTextu 17">
            <a:extLst>
              <a:ext uri="{FF2B5EF4-FFF2-40B4-BE49-F238E27FC236}">
                <a16:creationId xmlns:a16="http://schemas.microsoft.com/office/drawing/2014/main" id="{0ADFB670-15C1-927A-0586-6907763E770A}"/>
              </a:ext>
            </a:extLst>
          </p:cNvPr>
          <p:cNvSpPr txBox="1"/>
          <p:nvPr/>
        </p:nvSpPr>
        <p:spPr>
          <a:xfrm>
            <a:off x="4083317" y="4044178"/>
            <a:ext cx="412207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b="1" i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Obsah makro - a </a:t>
            </a:r>
            <a:r>
              <a:rPr lang="sk-SK" b="1" i="1" dirty="0" err="1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mikroživín</a:t>
            </a:r>
            <a:endParaRPr lang="sk-SK" b="1" dirty="0">
              <a:solidFill>
                <a:schemeClr val="accent6">
                  <a:lumMod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6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P, K, Mg (</a:t>
            </a:r>
            <a:r>
              <a:rPr lang="sk-SK" sz="1600" b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Mehlich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III.)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Cu, Zn, Mn (DTPA)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0" name="BlokTextu 19">
            <a:extLst>
              <a:ext uri="{FF2B5EF4-FFF2-40B4-BE49-F238E27FC236}">
                <a16:creationId xmlns:a16="http://schemas.microsoft.com/office/drawing/2014/main" id="{EAF8BDB2-949C-A9D2-9164-C344D820B59E}"/>
              </a:ext>
            </a:extLst>
          </p:cNvPr>
          <p:cNvSpPr txBox="1"/>
          <p:nvPr/>
        </p:nvSpPr>
        <p:spPr>
          <a:xfrm>
            <a:off x="8244847" y="1337062"/>
            <a:ext cx="3816832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b="1" i="1" dirty="0" err="1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Kompakcia</a:t>
            </a:r>
            <a:r>
              <a:rPr lang="sk-SK" b="1" i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pôdy</a:t>
            </a:r>
            <a:endParaRPr lang="sk-SK" b="1" dirty="0">
              <a:solidFill>
                <a:schemeClr val="accent6">
                  <a:lumMod val="5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objemová hmotnosť  (</a:t>
            </a:r>
            <a:r>
              <a:rPr lang="sk-SK" sz="1600" b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ςd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pórovitosť (P)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maximálna kapilárna kapacita (MKK)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zrnitosť (podľa USDA)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2" name="BlokTextu 21">
            <a:extLst>
              <a:ext uri="{FF2B5EF4-FFF2-40B4-BE49-F238E27FC236}">
                <a16:creationId xmlns:a16="http://schemas.microsoft.com/office/drawing/2014/main" id="{7238749D-37C8-A24E-629B-8B24AF2572E7}"/>
              </a:ext>
            </a:extLst>
          </p:cNvPr>
          <p:cNvSpPr txBox="1"/>
          <p:nvPr/>
        </p:nvSpPr>
        <p:spPr>
          <a:xfrm>
            <a:off x="8284366" y="2858671"/>
            <a:ext cx="3897431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b="1" i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Erózia pôdy </a:t>
            </a:r>
          </a:p>
          <a:p>
            <a:r>
              <a:rPr lang="sk-SK" sz="1600" b="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(na vybraných </a:t>
            </a:r>
            <a:r>
              <a:rPr lang="sk-SK" sz="1600" b="0" i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transektoch</a:t>
            </a:r>
            <a:r>
              <a:rPr lang="sk-SK" sz="1600" b="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pôdy</a:t>
            </a:r>
            <a:r>
              <a:rPr lang="sk-SK" b="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sk-SK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600" b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137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Cs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pH/</a:t>
            </a:r>
            <a:r>
              <a:rPr lang="sk-SK" sz="1600" b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KCl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Cox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 (</a:t>
            </a:r>
            <a:r>
              <a:rPr lang="sk-SK" sz="1600" b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Egner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), K (</a:t>
            </a:r>
            <a:r>
              <a:rPr lang="sk-SK" sz="1600" b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Schachtschabel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zrnitosť (podľa USDA)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základné fyzikálne vlastnosti (objemová hmotnosť - </a:t>
            </a:r>
            <a:r>
              <a:rPr lang="sk-SK" sz="1600" b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ςd</a:t>
            </a:r>
            <a:r>
              <a:rPr lang="sk-SK" sz="16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celková pórovitosť - PO)</a:t>
            </a:r>
            <a:endParaRPr lang="sk-SK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3A02CC53-6441-686A-B115-17B819E48527}"/>
              </a:ext>
            </a:extLst>
          </p:cNvPr>
          <p:cNvSpPr txBox="1"/>
          <p:nvPr/>
        </p:nvSpPr>
        <p:spPr>
          <a:xfrm>
            <a:off x="2352503" y="18420"/>
            <a:ext cx="8312726" cy="404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Monitorované ukazovatele (pre konkrétne riziká ohrozenia pôdy)  </a:t>
            </a:r>
            <a:r>
              <a:rPr lang="sk-SK" sz="2000" b="0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</p:txBody>
      </p:sp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D67B12C7-D28D-A101-164C-074277A5A9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4" name="Obrázok 3" descr="Obrázok, na ktorom je text, písmo, snímka obrazovky, grafika">
            <a:extLst>
              <a:ext uri="{FF2B5EF4-FFF2-40B4-BE49-F238E27FC236}">
                <a16:creationId xmlns:a16="http://schemas.microsoft.com/office/drawing/2014/main" id="{4D3C40A6-FC39-F3F2-B7D0-31FB5F751C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72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FB6F92BE-E400-AC49-BD17-4FA4798C5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0260" y="113469"/>
            <a:ext cx="2445327" cy="443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k-SK" sz="2400" b="1" dirty="0" err="1">
                <a:solidFill>
                  <a:schemeClr val="accent6">
                    <a:lumMod val="50000"/>
                  </a:schemeClr>
                </a:solidFill>
              </a:rPr>
              <a:t>Acidifikácia</a:t>
            </a:r>
            <a:r>
              <a:rPr lang="sk-SK" sz="2400" b="1" dirty="0">
                <a:solidFill>
                  <a:schemeClr val="accent6">
                    <a:lumMod val="50000"/>
                  </a:schemeClr>
                </a:solidFill>
              </a:rPr>
              <a:t> pôd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2839C9AE-A92D-586A-688E-1B4E8D23A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264" y="739510"/>
            <a:ext cx="4546114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sk-SK" b="1" dirty="0">
                <a:solidFill>
                  <a:schemeClr val="accent6">
                    <a:lumMod val="50000"/>
                  </a:schemeClr>
                </a:solidFill>
              </a:rPr>
              <a:t>Súčasný stav a vývoj</a:t>
            </a:r>
            <a:endParaRPr lang="sk-SK" b="1" noProof="1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pozorujeme zníženie priemernej hodnoty aktívnej pôdnej reakcie vo všetkých skupinách </a:t>
            </a:r>
            <a:r>
              <a:rPr lang="sk-SK" sz="1600" dirty="0" err="1">
                <a:latin typeface="Arial" panose="020B0604020202020204" pitchFamily="34" charset="0"/>
                <a:cs typeface="Arial" panose="020B0604020202020204" pitchFamily="34" charset="0"/>
              </a:rPr>
              <a:t>kambizemí</a:t>
            </a: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  (okrem skupiny </a:t>
            </a:r>
            <a:r>
              <a:rPr lang="sk-SK" sz="1600" dirty="0" err="1">
                <a:latin typeface="Arial" panose="020B0604020202020204" pitchFamily="34" charset="0"/>
                <a:cs typeface="Arial" panose="020B0604020202020204" pitchFamily="34" charset="0"/>
              </a:rPr>
              <a:t>kambizemí</a:t>
            </a: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 na </a:t>
            </a:r>
            <a:r>
              <a:rPr lang="sk-SK" sz="1600" dirty="0" err="1">
                <a:latin typeface="Arial" panose="020B0604020202020204" pitchFamily="34" charset="0"/>
                <a:cs typeface="Arial" panose="020B0604020202020204" pitchFamily="34" charset="0"/>
              </a:rPr>
              <a:t>karbonátových</a:t>
            </a: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 substrátoch), a v skupine </a:t>
            </a:r>
            <a:r>
              <a:rPr lang="sk-SK" sz="1600" dirty="0" err="1">
                <a:latin typeface="Arial" panose="020B0604020202020204" pitchFamily="34" charset="0"/>
                <a:cs typeface="Arial" panose="020B0604020202020204" pitchFamily="34" charset="0"/>
              </a:rPr>
              <a:t>fluvizemí</a:t>
            </a: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 na </a:t>
            </a:r>
            <a:r>
              <a:rPr lang="sk-SK" sz="1600" dirty="0" err="1">
                <a:latin typeface="Arial" panose="020B0604020202020204" pitchFamily="34" charset="0"/>
                <a:cs typeface="Arial" panose="020B0604020202020204" pitchFamily="34" charset="0"/>
              </a:rPr>
              <a:t>nekarbonátových</a:t>
            </a: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 substrátoch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je to veľmi znepokojivý trend, keďže </a:t>
            </a:r>
            <a:r>
              <a:rPr lang="sk-SK" sz="1600" dirty="0" err="1">
                <a:latin typeface="Arial" panose="020B0604020202020204" pitchFamily="34" charset="0"/>
                <a:cs typeface="Arial" panose="020B0604020202020204" pitchFamily="34" charset="0"/>
              </a:rPr>
              <a:t>kambizeme</a:t>
            </a: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 sú naše najčastejšie poľnohospodársky využívané pôdy avšak z pohľadu stability pôdneho ekosystému patria k labilným pôdnym systémom.</a:t>
            </a: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C8F8CA79-B651-6B24-8E61-494E97BF1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41" y="3817276"/>
            <a:ext cx="4397432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sk-SK" b="1" dirty="0">
                <a:solidFill>
                  <a:schemeClr val="accent6">
                    <a:lumMod val="50000"/>
                  </a:schemeClr>
                </a:solidFill>
              </a:rPr>
              <a:t>Spôsob ochrany a využívania</a:t>
            </a:r>
            <a:endParaRPr lang="sk-SK" b="1" noProof="1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v prípade pôd na </a:t>
            </a:r>
            <a:r>
              <a:rPr lang="sk-SK" sz="1600" dirty="0" err="1">
                <a:latin typeface="Arial" panose="020B0604020202020204" pitchFamily="34" charset="0"/>
                <a:cs typeface="Arial" panose="020B0604020202020204" pitchFamily="34" charset="0"/>
              </a:rPr>
              <a:t>nekarbonátových</a:t>
            </a: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 substrátoch s hodnotou pôdnej reakcie v slabo kyslej až kyslej oblasti je potrebné využívať všetky dostupné agrotechnické opatrenia zamerané na optimalizáciu pôdnej reakcie a tým minimalizovať potenciálny prienik anorganických </a:t>
            </a:r>
            <a:r>
              <a:rPr lang="sk-SK" sz="1600" dirty="0" err="1">
                <a:latin typeface="Arial" panose="020B0604020202020204" pitchFamily="34" charset="0"/>
                <a:cs typeface="Arial" panose="020B0604020202020204" pitchFamily="34" charset="0"/>
              </a:rPr>
              <a:t>polutantov</a:t>
            </a: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 a hliníka do potravového reťazca,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1600" dirty="0">
                <a:latin typeface="Arial" panose="020B0604020202020204" pitchFamily="34" charset="0"/>
                <a:cs typeface="Arial" panose="020B0604020202020204" pitchFamily="34" charset="0"/>
              </a:rPr>
              <a:t>využívať benefity udržiavacieho vápnenia</a:t>
            </a:r>
          </a:p>
        </p:txBody>
      </p:sp>
      <p:graphicFrame>
        <p:nvGraphicFramePr>
          <p:cNvPr id="3" name="Objekt 2">
            <a:extLst>
              <a:ext uri="{FF2B5EF4-FFF2-40B4-BE49-F238E27FC236}">
                <a16:creationId xmlns:a16="http://schemas.microsoft.com/office/drawing/2014/main" id="{108D0902-FE20-7EA3-5E51-BAF3F90CE2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2932587"/>
              </p:ext>
            </p:extLst>
          </p:nvPr>
        </p:nvGraphicFramePr>
        <p:xfrm>
          <a:off x="4688378" y="955965"/>
          <a:ext cx="7361358" cy="4879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2" imgW="5771998" imgH="3733903" progId="Excel.Chart.8">
                  <p:embed/>
                </p:oleObj>
              </mc:Choice>
              <mc:Fallback>
                <p:oleObj name="Chart" r:id="rId2" imgW="5771998" imgH="3733903" progId="Excel.Chart.8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8378" y="955965"/>
                        <a:ext cx="7361358" cy="48795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BlokTextu 7">
            <a:extLst>
              <a:ext uri="{FF2B5EF4-FFF2-40B4-BE49-F238E27FC236}">
                <a16:creationId xmlns:a16="http://schemas.microsoft.com/office/drawing/2014/main" id="{230D02F3-98FA-DCC5-8C60-5EFF909F8F5F}"/>
              </a:ext>
            </a:extLst>
          </p:cNvPr>
          <p:cNvSpPr txBox="1"/>
          <p:nvPr/>
        </p:nvSpPr>
        <p:spPr>
          <a:xfrm>
            <a:off x="4688378" y="5817823"/>
            <a:ext cx="72486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Skupiny: 1 - 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flyši TTP, 2 - 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flyši OP, 3 - 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kyslých substrátoch TTP, 4 - 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kyslých substrátoch OP, 5 - 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karbonátových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substrátoch TTP, 6 - 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karbonátových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substrátoch OP, 7- 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vulkanitoch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TTP, 8 - 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Kambizeme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na </a:t>
            </a:r>
            <a:r>
              <a:rPr lang="sk-SK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vulkanitoch</a:t>
            </a:r>
            <a:r>
              <a:rPr lang="sk-SK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OP</a:t>
            </a: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12364A3F-69F5-B7D3-4C6E-023BC5E275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4708" y="678966"/>
            <a:ext cx="72486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altLang="sk-SK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Hodnoty pH v H</a:t>
            </a:r>
            <a:r>
              <a:rPr kumimoji="0" lang="sk-SK" altLang="sk-SK" sz="12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</a:t>
            </a:r>
            <a:r>
              <a:rPr kumimoji="0" lang="sk-SK" altLang="sk-SK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 v </a:t>
            </a:r>
            <a:r>
              <a:rPr kumimoji="0" lang="sk-SK" altLang="sk-SK" sz="12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kambizemiach</a:t>
            </a:r>
            <a:r>
              <a:rPr kumimoji="0" lang="sk-SK" altLang="sk-SK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v rokoch 1993, 1997,  2002, 2007, 2013, 2018  (hĺbka 0-10 cm)</a:t>
            </a:r>
            <a:r>
              <a:rPr kumimoji="0" lang="sk-SK" altLang="sk-SK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2" name="Obrázok 1" descr="Obrázok, na ktorom je písmo, text, symbol, grafika">
            <a:extLst>
              <a:ext uri="{FF2B5EF4-FFF2-40B4-BE49-F238E27FC236}">
                <a16:creationId xmlns:a16="http://schemas.microsoft.com/office/drawing/2014/main" id="{A1316D9F-3B21-BC63-5A3D-67EFF72CBF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05" y="98985"/>
            <a:ext cx="1195839" cy="376993"/>
          </a:xfrm>
          <a:prstGeom prst="rect">
            <a:avLst/>
          </a:prstGeom>
        </p:spPr>
      </p:pic>
      <p:pic>
        <p:nvPicPr>
          <p:cNvPr id="7" name="Obrázok 6" descr="Obrázok, na ktorom je text, písmo, snímka obrazovky, grafika">
            <a:extLst>
              <a:ext uri="{FF2B5EF4-FFF2-40B4-BE49-F238E27FC236}">
                <a16:creationId xmlns:a16="http://schemas.microsoft.com/office/drawing/2014/main" id="{6764E39A-2733-8EB0-1028-1864050C86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8" y="0"/>
            <a:ext cx="2151231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5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theme/theme1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3707</TotalTime>
  <Words>6607</Words>
  <Application>Microsoft Office PowerPoint</Application>
  <PresentationFormat>Širokouhlá</PresentationFormat>
  <Paragraphs>1999</Paragraphs>
  <Slides>28</Slides>
  <Notes>0</Notes>
  <HiddenSlides>0</HiddenSlides>
  <MMClips>0</MMClips>
  <ScaleCrop>false</ScaleCrop>
  <HeadingPairs>
    <vt:vector size="8" baseType="variant">
      <vt:variant>
        <vt:lpstr>Použité písma</vt:lpstr>
      </vt:variant>
      <vt:variant>
        <vt:i4>3</vt:i4>
      </vt:variant>
      <vt:variant>
        <vt:lpstr>Motív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snímok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Motív balíka Office</vt:lpstr>
      <vt:lpstr>Chart</vt:lpstr>
      <vt:lpstr> Monitoring pôd SR   Súčasný stav a vývoj monitorovaných vlastností pôd ako podklad k ich ochrane a ďalšiemu využívaniu  Jozef KOBZA a kolektív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Európsky výskumno-inovačný program o pôde EJP Soil - príležitosť pre efektívny a moderný  manažment pôdy na Slovensku  (národný webinár projektu EJP Soil)</dc:title>
  <dc:creator>Zdenka Zihlavski</dc:creator>
  <cp:lastModifiedBy>Pekárová Eva</cp:lastModifiedBy>
  <cp:revision>61</cp:revision>
  <dcterms:created xsi:type="dcterms:W3CDTF">2021-04-14T09:59:09Z</dcterms:created>
  <dcterms:modified xsi:type="dcterms:W3CDTF">2023-11-14T08:50:33Z</dcterms:modified>
</cp:coreProperties>
</file>